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60" r:id="rId4"/>
    <p:sldId id="262" r:id="rId5"/>
    <p:sldId id="271" r:id="rId6"/>
    <p:sldId id="272" r:id="rId7"/>
    <p:sldId id="273" r:id="rId8"/>
    <p:sldId id="263" r:id="rId9"/>
    <p:sldId id="274" r:id="rId10"/>
    <p:sldId id="275" r:id="rId11"/>
    <p:sldId id="276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595F41-C038-4BB0-B465-DFD2C6493C19}" type="datetimeFigureOut">
              <a:rPr lang="en-AU" smtClean="0"/>
              <a:t>20/08/2019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F5CDF7-7D63-489C-B191-87FEAC43A939}" type="slidenum">
              <a:rPr lang="en-AU" smtClean="0"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ATAR &amp; University Study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8953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Subject Prerequisites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Some University Courses require students must study certain Stage 2 subjects in order to be eligible for that course. </a:t>
            </a:r>
          </a:p>
          <a:p>
            <a:r>
              <a:rPr lang="en-AU" dirty="0" smtClean="0"/>
              <a:t>These are known as prerequisites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0808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Assumed Knowledge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Some University Courses recommend that students have background knowledge in certain Stage 2 subjects but don’t preclude students from applying for the course.</a:t>
            </a:r>
          </a:p>
          <a:p>
            <a:r>
              <a:rPr lang="en-AU" dirty="0" smtClean="0"/>
              <a:t>These are known as assumed knowledge.</a:t>
            </a:r>
          </a:p>
          <a:p>
            <a:r>
              <a:rPr lang="en-AU" dirty="0" smtClean="0"/>
              <a:t>Universities will run bridging courses for students that commence a course without assumed knowledge.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4264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Alternative Pathways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STAT</a:t>
            </a:r>
          </a:p>
          <a:p>
            <a:r>
              <a:rPr lang="en-AU" dirty="0" smtClean="0"/>
              <a:t>Foundation Studies - </a:t>
            </a:r>
            <a:r>
              <a:rPr lang="en-AU" dirty="0" err="1" smtClean="0"/>
              <a:t>UniSA</a:t>
            </a:r>
            <a:r>
              <a:rPr lang="en-AU" dirty="0" smtClean="0"/>
              <a:t> / Flinders </a:t>
            </a:r>
            <a:r>
              <a:rPr lang="en-AU" dirty="0" err="1" smtClean="0"/>
              <a:t>Uni</a:t>
            </a:r>
            <a:endParaRPr lang="en-AU" dirty="0" smtClean="0"/>
          </a:p>
          <a:p>
            <a:r>
              <a:rPr lang="en-AU" dirty="0"/>
              <a:t>Flinders </a:t>
            </a:r>
            <a:r>
              <a:rPr lang="en-AU" dirty="0" err="1" smtClean="0"/>
              <a:t>uniTEST</a:t>
            </a:r>
            <a:endParaRPr lang="en-AU" dirty="0"/>
          </a:p>
          <a:p>
            <a:r>
              <a:rPr lang="en-AU" dirty="0" smtClean="0"/>
              <a:t>Research Project – Flinders </a:t>
            </a:r>
            <a:r>
              <a:rPr lang="en-AU" dirty="0" err="1" smtClean="0"/>
              <a:t>Uni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131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University Study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To be eligible for University Courses you must</a:t>
            </a:r>
          </a:p>
          <a:p>
            <a:pPr marL="0" indent="0">
              <a:buNone/>
            </a:pPr>
            <a:r>
              <a:rPr lang="en-AU" dirty="0"/>
              <a:t>	</a:t>
            </a:r>
            <a:endParaRPr lang="en-AU" dirty="0" smtClean="0"/>
          </a:p>
          <a:p>
            <a:pPr marL="0" indent="0">
              <a:buNone/>
            </a:pPr>
            <a:r>
              <a:rPr lang="en-AU" dirty="0"/>
              <a:t>	</a:t>
            </a:r>
            <a:r>
              <a:rPr lang="en-AU" dirty="0" smtClean="0"/>
              <a:t>Qualify for the SACE</a:t>
            </a:r>
          </a:p>
          <a:p>
            <a:pPr marL="0" indent="0">
              <a:buNone/>
            </a:pPr>
            <a:r>
              <a:rPr lang="en-AU" dirty="0"/>
              <a:t>	</a:t>
            </a:r>
            <a:r>
              <a:rPr lang="en-AU" dirty="0" smtClean="0"/>
              <a:t>Obtain an ATAR</a:t>
            </a:r>
          </a:p>
          <a:p>
            <a:pPr marL="0" indent="0">
              <a:buNone/>
            </a:pPr>
            <a:r>
              <a:rPr lang="en-AU" dirty="0"/>
              <a:t>	</a:t>
            </a:r>
            <a:r>
              <a:rPr lang="en-AU" dirty="0" smtClean="0"/>
              <a:t>Meet any subject prerequisites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729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ATAR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ATAR – AUSTRALIAN TERTIARY 				ADMISSION RANK</a:t>
            </a:r>
          </a:p>
          <a:p>
            <a:pPr marL="0" indent="0">
              <a:buNone/>
            </a:pPr>
            <a:r>
              <a:rPr lang="en-AU" sz="2800" dirty="0"/>
              <a:t>	</a:t>
            </a:r>
            <a:endParaRPr lang="en-AU" sz="2800" dirty="0" smtClean="0"/>
          </a:p>
          <a:p>
            <a:pPr marL="0" indent="0">
              <a:buNone/>
            </a:pPr>
            <a:r>
              <a:rPr lang="en-AU" sz="2800" dirty="0"/>
              <a:t>	</a:t>
            </a:r>
            <a:r>
              <a:rPr lang="en-AU" sz="2800" dirty="0" smtClean="0"/>
              <a:t>This is a rank given to students based upon their results in 4 Stage 2 subjects and the Research Project.</a:t>
            </a:r>
          </a:p>
          <a:p>
            <a:pPr marL="0" indent="0">
              <a:buNone/>
            </a:pPr>
            <a:r>
              <a:rPr lang="en-AU" sz="2800" dirty="0"/>
              <a:t>	</a:t>
            </a:r>
            <a:r>
              <a:rPr lang="en-AU" sz="2800" dirty="0" smtClean="0"/>
              <a:t>The ATAR is then used to make a University Course offer based upon student choice and inline with their achieved ATAR.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29175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How the ATAR is calculated?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464496"/>
          </a:xfrm>
        </p:spPr>
        <p:txBody>
          <a:bodyPr>
            <a:normAutofit/>
          </a:bodyPr>
          <a:lstStyle/>
          <a:p>
            <a:r>
              <a:rPr lang="en-AU" dirty="0" smtClean="0"/>
              <a:t>Students summative work in each of their Stage 2 subjects (including Research Project)plus any exam result is combined and then moderated to give a grade from A+ to E- for each subject.</a:t>
            </a:r>
          </a:p>
          <a:p>
            <a:r>
              <a:rPr lang="en-AU" dirty="0" smtClean="0"/>
              <a:t>Moderation is done to ensure consistency in marking rigour across schools.</a:t>
            </a:r>
          </a:p>
          <a:p>
            <a:pPr marL="68580" indent="0">
              <a:buNone/>
            </a:pPr>
            <a:endParaRPr lang="en-AU" dirty="0"/>
          </a:p>
          <a:p>
            <a:pPr marL="68580" indent="0">
              <a:buNone/>
            </a:pPr>
            <a:endParaRPr lang="en-AU" dirty="0" smtClean="0"/>
          </a:p>
          <a:p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68580" indent="0">
              <a:buNone/>
            </a:pPr>
            <a:endParaRPr lang="en-AU" dirty="0" smtClean="0"/>
          </a:p>
          <a:p>
            <a:pPr marL="68580" indent="0">
              <a:buNone/>
            </a:pPr>
            <a:endParaRPr lang="en-AU" dirty="0" smtClean="0"/>
          </a:p>
          <a:p>
            <a:pPr marL="6858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976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the ATAR is calculated?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best possible 4 and ½ subjects grades </a:t>
            </a:r>
            <a:r>
              <a:rPr lang="en-AU" dirty="0" smtClean="0"/>
              <a:t>that a student completes is </a:t>
            </a:r>
            <a:r>
              <a:rPr lang="en-AU" dirty="0"/>
              <a:t>then each given a numerical value out of 20 and put through the scaling process. </a:t>
            </a:r>
            <a:r>
              <a:rPr lang="en-AU" dirty="0" smtClean="0"/>
              <a:t>These </a:t>
            </a:r>
            <a:r>
              <a:rPr lang="en-AU" dirty="0"/>
              <a:t>are then added </a:t>
            </a:r>
            <a:r>
              <a:rPr lang="en-AU" dirty="0" smtClean="0"/>
              <a:t>together </a:t>
            </a:r>
            <a:r>
              <a:rPr lang="en-AU" dirty="0"/>
              <a:t>to calculate the </a:t>
            </a:r>
            <a:r>
              <a:rPr lang="en-AU" b="1" dirty="0"/>
              <a:t>University Aggregate</a:t>
            </a:r>
            <a:r>
              <a:rPr lang="en-AU" dirty="0"/>
              <a:t>, which is a score out of </a:t>
            </a:r>
            <a:r>
              <a:rPr lang="en-AU" dirty="0" smtClean="0"/>
              <a:t>90.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6357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the ATAR is calculated?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University Aggregate is </a:t>
            </a:r>
            <a:r>
              <a:rPr lang="en-AU" dirty="0" smtClean="0"/>
              <a:t>then converted </a:t>
            </a:r>
            <a:r>
              <a:rPr lang="en-AU" dirty="0"/>
              <a:t>to </a:t>
            </a:r>
            <a:r>
              <a:rPr lang="en-AU" dirty="0" smtClean="0"/>
              <a:t>the </a:t>
            </a:r>
            <a:r>
              <a:rPr lang="en-AU" dirty="0"/>
              <a:t>ATAR which is a rank from 0 – 99.95 which indicates how a student has performed relative to all other students in that year</a:t>
            </a:r>
            <a:r>
              <a:rPr lang="en-AU" dirty="0" smtClean="0"/>
              <a:t>.</a:t>
            </a:r>
          </a:p>
          <a:p>
            <a:r>
              <a:rPr lang="en-AU" dirty="0" smtClean="0"/>
              <a:t>As an example if a student received a University Aggregate of 69 they may receive an ATAR of 80 which means they are in the top 20% of students in their year.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06454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Adjustment Factors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These are extra points that are added to a students University Aggregate by participating Universities for courses where adjustment points apply.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7959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Adjustment Factors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Students whose parents have Commonwealth means tested income support payments, are Health Care Card holders or School Card holders can apply for 5 adjustment factor points when completing their SATAC application.</a:t>
            </a:r>
          </a:p>
          <a:p>
            <a:r>
              <a:rPr lang="en-AU" dirty="0" smtClean="0"/>
              <a:t>Also …..</a:t>
            </a:r>
          </a:p>
          <a:p>
            <a:r>
              <a:rPr lang="en-AU" dirty="0" smtClean="0"/>
              <a:t>Students studying a Language other than English get 2 extra points.</a:t>
            </a:r>
          </a:p>
          <a:p>
            <a:r>
              <a:rPr lang="en-AU" dirty="0" smtClean="0"/>
              <a:t>Students studying English or English Literary Studies get 2 extra points.</a:t>
            </a:r>
          </a:p>
          <a:p>
            <a:r>
              <a:rPr lang="en-AU" dirty="0" smtClean="0"/>
              <a:t>Students studying Math Methods or Specialist Math get 2 extra points.</a:t>
            </a:r>
          </a:p>
          <a:p>
            <a:r>
              <a:rPr lang="en-AU" dirty="0" smtClean="0"/>
              <a:t>Up to a maximum of 4 bonus points.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373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Adjustment Factors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Students should not pick subjects based solely on the fact that it attracts adjustment factor points.</a:t>
            </a:r>
          </a:p>
          <a:p>
            <a:r>
              <a:rPr lang="en-AU" dirty="0" smtClean="0"/>
              <a:t>They also need to have an </a:t>
            </a:r>
            <a:r>
              <a:rPr lang="en-AU" dirty="0" smtClean="0"/>
              <a:t>aptitude </a:t>
            </a:r>
            <a:r>
              <a:rPr lang="en-AU" dirty="0" smtClean="0"/>
              <a:t>and liking for the subject.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9899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634</TotalTime>
  <Words>423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ATAR &amp; University Study</vt:lpstr>
      <vt:lpstr>University Study</vt:lpstr>
      <vt:lpstr>ATAR</vt:lpstr>
      <vt:lpstr> How the ATAR is calculated?</vt:lpstr>
      <vt:lpstr>How the ATAR is calculated?</vt:lpstr>
      <vt:lpstr>How the ATAR is calculated?</vt:lpstr>
      <vt:lpstr>Adjustment Factors</vt:lpstr>
      <vt:lpstr>Adjustment Factors</vt:lpstr>
      <vt:lpstr>Adjustment Factors</vt:lpstr>
      <vt:lpstr>Subject Prerequisites</vt:lpstr>
      <vt:lpstr>Assumed Knowledge</vt:lpstr>
      <vt:lpstr>Alternative Pathways</vt:lpstr>
    </vt:vector>
  </TitlesOfParts>
  <Company>DECD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and TAFE ENTRANCE</dc:title>
  <dc:creator>Administrator</dc:creator>
  <cp:lastModifiedBy>Administrator</cp:lastModifiedBy>
  <cp:revision>49</cp:revision>
  <dcterms:created xsi:type="dcterms:W3CDTF">2014-08-12T01:28:38Z</dcterms:created>
  <dcterms:modified xsi:type="dcterms:W3CDTF">2019-08-20T02:15:09Z</dcterms:modified>
</cp:coreProperties>
</file>