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  <p:sldId id="269" r:id="rId9"/>
    <p:sldId id="262" r:id="rId10"/>
    <p:sldId id="263" r:id="rId11"/>
    <p:sldId id="268" r:id="rId12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/>
    <p:restoredTop sz="94668"/>
  </p:normalViewPr>
  <p:slideViewPr>
    <p:cSldViewPr snapToGrid="0" snapToObjects="1"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398BA-EDCF-458E-A66C-E89BA9A2DDF9}" type="datetimeFigureOut">
              <a:rPr lang="en-AU" smtClean="0"/>
              <a:t>19/08/2019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0479B1-688B-45AF-A9AE-C630BA14E2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1653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479B1-688B-45AF-A9AE-C630BA14E2C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53948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479B1-688B-45AF-A9AE-C630BA14E2CE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613151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479B1-688B-45AF-A9AE-C630BA14E2CE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8158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479B1-688B-45AF-A9AE-C630BA14E2CE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20683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479B1-688B-45AF-A9AE-C630BA14E2CE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239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479B1-688B-45AF-A9AE-C630BA14E2CE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83542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479B1-688B-45AF-A9AE-C630BA14E2CE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9528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Avoid</a:t>
            </a:r>
            <a:r>
              <a:rPr lang="en-AU" baseline="0" dirty="0" smtClean="0"/>
              <a:t> saturated employment market – Dec-Jan every year with all other school leavers.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479B1-688B-45AF-A9AE-C630BA14E2CE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20786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479B1-688B-45AF-A9AE-C630BA14E2CE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052789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479B1-688B-45AF-A9AE-C630BA14E2CE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13655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479B1-688B-45AF-A9AE-C630BA14E2CE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0212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4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488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64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47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899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09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881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55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6457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6815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8237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smtClean="0"/>
              <a:t>Click to edit Master text styles</a:t>
            </a:r>
          </a:p>
          <a:p>
            <a:pPr lvl="1"/>
            <a:r>
              <a:rPr lang="en-AU" altLang="en-US" smtClean="0"/>
              <a:t>Second level</a:t>
            </a:r>
          </a:p>
          <a:p>
            <a:pPr lvl="2"/>
            <a:r>
              <a:rPr lang="en-AU" altLang="en-US" smtClean="0"/>
              <a:t>Third level</a:t>
            </a:r>
          </a:p>
          <a:p>
            <a:pPr lvl="3"/>
            <a:r>
              <a:rPr lang="en-AU" altLang="en-US" smtClean="0"/>
              <a:t>Fourth level</a:t>
            </a:r>
          </a:p>
          <a:p>
            <a:pPr lvl="4"/>
            <a:r>
              <a:rPr lang="en-AU" altLang="en-US" smtClean="0"/>
              <a:t>Fifth level</a:t>
            </a:r>
            <a:endParaRPr lang="en-US" altLang="en-US" smtClean="0"/>
          </a:p>
        </p:txBody>
      </p:sp>
      <p:pic>
        <p:nvPicPr>
          <p:cNvPr id="1028" name="Picture 6" descr="CORP_DECD-PowerPoint-internal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96050"/>
            <a:ext cx="91440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itle 1"/>
          <p:cNvSpPr>
            <a:spLocks noGrp="1"/>
          </p:cNvSpPr>
          <p:nvPr>
            <p:ph type="ctrTitle"/>
          </p:nvPr>
        </p:nvSpPr>
        <p:spPr>
          <a:xfrm>
            <a:off x="685800" y="600365"/>
            <a:ext cx="7772400" cy="3000086"/>
          </a:xfrm>
        </p:spPr>
        <p:txBody>
          <a:bodyPr/>
          <a:lstStyle/>
          <a:p>
            <a:pPr eaLnBrk="1" hangingPunct="1"/>
            <a:r>
              <a:rPr lang="en-US" altLang="en-US" sz="7200" b="1" dirty="0" smtClean="0">
                <a:solidFill>
                  <a:schemeClr val="accent1"/>
                </a:solidFill>
              </a:rPr>
              <a:t/>
            </a:r>
            <a:br>
              <a:rPr lang="en-US" altLang="en-US" sz="7200" b="1" dirty="0" smtClean="0">
                <a:solidFill>
                  <a:schemeClr val="accent1"/>
                </a:solidFill>
              </a:rPr>
            </a:br>
            <a:r>
              <a:rPr lang="en-US" altLang="en-US" sz="7200" b="1" dirty="0" smtClean="0">
                <a:solidFill>
                  <a:schemeClr val="accent1"/>
                </a:solidFill>
              </a:rPr>
              <a:t>SCHOOL APPRENTICESHIP OFFICERS</a:t>
            </a:r>
            <a:br>
              <a:rPr lang="en-US" altLang="en-US" sz="7200" b="1" dirty="0" smtClean="0">
                <a:solidFill>
                  <a:schemeClr val="accent1"/>
                </a:solidFill>
              </a:rPr>
            </a:br>
            <a:endParaRPr lang="en-US" altLang="en-US" sz="7200" b="1" dirty="0" smtClean="0">
              <a:solidFill>
                <a:schemeClr val="accent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444096-5304-8F46-8A02-876518AD3A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4000" b="1" dirty="0" smtClean="0">
                <a:ea typeface="+mn-ea"/>
              </a:rPr>
              <a:t>Department for Education</a:t>
            </a:r>
            <a:endParaRPr lang="en-US" sz="4000" b="1" dirty="0">
              <a:ea typeface="+mn-ea"/>
            </a:endParaRPr>
          </a:p>
        </p:txBody>
      </p:sp>
      <p:pic>
        <p:nvPicPr>
          <p:cNvPr id="2051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19800"/>
            <a:ext cx="91440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>
                <a:solidFill>
                  <a:schemeClr val="accent1"/>
                </a:solidFill>
              </a:rPr>
              <a:t>Where too from here?</a:t>
            </a:r>
            <a:endParaRPr lang="en-AU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Undertake some work experience to find out what type of work you like doing.</a:t>
            </a:r>
          </a:p>
          <a:p>
            <a:r>
              <a:rPr lang="en-AU" dirty="0" smtClean="0"/>
              <a:t>Develop a resume that relates to the field of work you are applying for.</a:t>
            </a:r>
          </a:p>
          <a:p>
            <a:r>
              <a:rPr lang="en-AU" dirty="0" smtClean="0"/>
              <a:t>Pursue Vocational Education &amp; Training (VET).</a:t>
            </a:r>
          </a:p>
          <a:p>
            <a:r>
              <a:rPr lang="en-AU" dirty="0" smtClean="0"/>
              <a:t>Undertake Industry aptitude testing.</a:t>
            </a:r>
          </a:p>
          <a:p>
            <a:r>
              <a:rPr lang="en-AU" dirty="0" smtClean="0"/>
              <a:t>Seek a casual job.</a:t>
            </a:r>
          </a:p>
          <a:p>
            <a:r>
              <a:rPr lang="en-AU" dirty="0" smtClean="0"/>
              <a:t>Look to obtain a drivers licence ASAP.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4500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6600" dirty="0" smtClean="0">
                <a:solidFill>
                  <a:srgbClr val="FF0000"/>
                </a:solidFill>
              </a:rPr>
              <a:t>Questions?</a:t>
            </a:r>
            <a:endParaRPr lang="en-AU" sz="6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If you would like to book a time with an Apprenticeship Officer please complete the Student Expression of Interest form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8676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chemeClr val="accent1"/>
                </a:solidFill>
              </a:rPr>
              <a:t> Our Role</a:t>
            </a:r>
          </a:p>
        </p:txBody>
      </p:sp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Promote School Based Apprenticeships/Traineeships</a:t>
            </a:r>
          </a:p>
          <a:p>
            <a:pPr eaLnBrk="1" hangingPunct="1"/>
            <a:r>
              <a:rPr lang="en-US" altLang="en-US" sz="2800" dirty="0" smtClean="0"/>
              <a:t>Make the transition from school to work as a School Based Apprentice/Trainee (</a:t>
            </a:r>
            <a:r>
              <a:rPr lang="en-US" altLang="en-US" sz="2800" dirty="0" err="1" smtClean="0"/>
              <a:t>Sbat</a:t>
            </a:r>
            <a:r>
              <a:rPr lang="en-US" altLang="en-US" sz="2800" dirty="0" smtClean="0"/>
              <a:t>) as </a:t>
            </a:r>
            <a:r>
              <a:rPr lang="en-US" altLang="en-US" sz="2800" dirty="0"/>
              <a:t>I</a:t>
            </a:r>
            <a:r>
              <a:rPr lang="en-US" altLang="en-US" sz="2800" dirty="0" smtClean="0"/>
              <a:t>nformative &amp; smooth as possible for Students, Parents/</a:t>
            </a:r>
            <a:r>
              <a:rPr lang="en-US" altLang="en-US" sz="2800" dirty="0" err="1" smtClean="0"/>
              <a:t>Carers</a:t>
            </a:r>
            <a:r>
              <a:rPr lang="en-US" altLang="en-US" sz="2800" dirty="0" smtClean="0"/>
              <a:t>, Schools &amp; Employers.</a:t>
            </a:r>
          </a:p>
          <a:p>
            <a:pPr eaLnBrk="1" hangingPunct="1"/>
            <a:r>
              <a:rPr lang="en-US" altLang="en-US" sz="2800" dirty="0" smtClean="0"/>
              <a:t>Industry Experience</a:t>
            </a:r>
          </a:p>
          <a:p>
            <a:pPr eaLnBrk="1" hangingPunct="1"/>
            <a:r>
              <a:rPr lang="en-US" altLang="en-US" sz="2800" dirty="0" smtClean="0"/>
              <a:t>Apprenticeship/Traineeship </a:t>
            </a:r>
            <a:r>
              <a:rPr lang="en-US" altLang="en-US" sz="2800" dirty="0"/>
              <a:t>Knowledge</a:t>
            </a:r>
          </a:p>
          <a:p>
            <a:pPr eaLnBrk="1" hangingPunct="1"/>
            <a:endParaRPr lang="en-US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>
                <a:solidFill>
                  <a:schemeClr val="accent1"/>
                </a:solidFill>
              </a:rPr>
              <a:t>Pathways to a Career</a:t>
            </a:r>
            <a:endParaRPr lang="en-AU" b="1" dirty="0">
              <a:solidFill>
                <a:schemeClr val="accent1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83352" y="1417638"/>
            <a:ext cx="7400314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87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>
                <a:solidFill>
                  <a:schemeClr val="accent1"/>
                </a:solidFill>
              </a:rPr>
              <a:t>What is an Apprenticeship</a:t>
            </a:r>
            <a:endParaRPr lang="en-AU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Apprenticeships offer opportunities for you to train, study and earn an income</a:t>
            </a:r>
          </a:p>
          <a:p>
            <a:r>
              <a:rPr lang="en-AU" dirty="0" smtClean="0"/>
              <a:t>Usually for a period of 4 years</a:t>
            </a:r>
          </a:p>
          <a:p>
            <a:r>
              <a:rPr lang="en-AU" dirty="0" smtClean="0"/>
              <a:t>Develop </a:t>
            </a:r>
            <a:r>
              <a:rPr lang="en-AU" b="1" dirty="0" smtClean="0"/>
              <a:t>real</a:t>
            </a:r>
            <a:r>
              <a:rPr lang="en-AU" dirty="0" smtClean="0"/>
              <a:t> </a:t>
            </a:r>
            <a:r>
              <a:rPr lang="en-AU" dirty="0" smtClean="0"/>
              <a:t>skills for </a:t>
            </a:r>
            <a:r>
              <a:rPr lang="en-AU" b="1" dirty="0" smtClean="0"/>
              <a:t>real</a:t>
            </a:r>
            <a:r>
              <a:rPr lang="en-AU" dirty="0" smtClean="0"/>
              <a:t> careers</a:t>
            </a:r>
            <a:endParaRPr lang="en-AU" dirty="0" smtClean="0"/>
          </a:p>
          <a:p>
            <a:r>
              <a:rPr lang="en-AU" dirty="0" smtClean="0"/>
              <a:t>Experience training that is hands-on</a:t>
            </a:r>
          </a:p>
          <a:p>
            <a:r>
              <a:rPr lang="en-AU" dirty="0" smtClean="0"/>
              <a:t>Gain a nationally recognised qualification</a:t>
            </a:r>
          </a:p>
          <a:p>
            <a:r>
              <a:rPr lang="en-AU" dirty="0" smtClean="0"/>
              <a:t>Earn a wage while you learn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1530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>
                <a:solidFill>
                  <a:schemeClr val="accent1"/>
                </a:solidFill>
              </a:rPr>
              <a:t>What is a Traineeship</a:t>
            </a:r>
            <a:endParaRPr lang="en-AU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 format is</a:t>
            </a:r>
            <a:r>
              <a:rPr lang="en-AU" dirty="0" smtClean="0"/>
              <a:t> </a:t>
            </a:r>
            <a:r>
              <a:rPr lang="en-AU" dirty="0" smtClean="0"/>
              <a:t>the same as an apprenticeship only for a shorter period.</a:t>
            </a:r>
          </a:p>
          <a:p>
            <a:r>
              <a:rPr lang="en-AU" dirty="0" smtClean="0"/>
              <a:t>Usually you can complete a Traineeship in 1 to 3 </a:t>
            </a:r>
            <a:r>
              <a:rPr lang="en-AU" dirty="0" smtClean="0"/>
              <a:t>years.</a:t>
            </a:r>
            <a:endParaRPr lang="en-AU" dirty="0" smtClean="0"/>
          </a:p>
          <a:p>
            <a:r>
              <a:rPr lang="en-AU" dirty="0" smtClean="0"/>
              <a:t>Usually entry level roles, allowing you to get a foot in the door.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4382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744"/>
          </a:xfrm>
        </p:spPr>
        <p:txBody>
          <a:bodyPr/>
          <a:lstStyle/>
          <a:p>
            <a:r>
              <a:rPr lang="en-AU" b="1" dirty="0" smtClean="0">
                <a:solidFill>
                  <a:schemeClr val="accent1"/>
                </a:solidFill>
              </a:rPr>
              <a:t>What is a School Based Apprenticeship/Traineeship</a:t>
            </a:r>
            <a:endParaRPr lang="en-AU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8465"/>
            <a:ext cx="8440994" cy="4572000"/>
          </a:xfrm>
        </p:spPr>
        <p:txBody>
          <a:bodyPr/>
          <a:lstStyle/>
          <a:p>
            <a:r>
              <a:rPr lang="en-AU" dirty="0" smtClean="0"/>
              <a:t>Earn credits towards </a:t>
            </a:r>
            <a:r>
              <a:rPr lang="en-AU" dirty="0" smtClean="0"/>
              <a:t>your </a:t>
            </a:r>
            <a:r>
              <a:rPr lang="en-AU" dirty="0" smtClean="0"/>
              <a:t>SACE from your training. </a:t>
            </a:r>
            <a:endParaRPr lang="en-AU" dirty="0"/>
          </a:p>
          <a:p>
            <a:r>
              <a:rPr lang="en-AU" dirty="0" smtClean="0"/>
              <a:t>A customised approach to senior school education.</a:t>
            </a:r>
            <a:endParaRPr lang="en-AU" dirty="0" smtClean="0"/>
          </a:p>
          <a:p>
            <a:r>
              <a:rPr lang="en-AU" dirty="0" smtClean="0"/>
              <a:t>You attend school part of the week, </a:t>
            </a:r>
            <a:r>
              <a:rPr lang="en-AU" dirty="0" smtClean="0"/>
              <a:t>complete </a:t>
            </a:r>
            <a:r>
              <a:rPr lang="en-AU" dirty="0" smtClean="0"/>
              <a:t>hands </a:t>
            </a:r>
            <a:r>
              <a:rPr lang="en-AU" dirty="0" smtClean="0"/>
              <a:t>on training in the workplace and some formal off-job learning at a training provider</a:t>
            </a:r>
            <a:r>
              <a:rPr lang="en-AU" dirty="0" smtClean="0"/>
              <a:t>.</a:t>
            </a:r>
          </a:p>
          <a:p>
            <a:r>
              <a:rPr lang="en-AU" dirty="0" smtClean="0"/>
              <a:t>Eliminates the gap between exiting school and entering the workforce.</a:t>
            </a:r>
          </a:p>
          <a:p>
            <a:pPr marL="0" indent="0">
              <a:buNone/>
            </a:pPr>
            <a:endParaRPr lang="en-AU" dirty="0" smtClean="0"/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4855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744"/>
          </a:xfrm>
        </p:spPr>
        <p:txBody>
          <a:bodyPr/>
          <a:lstStyle/>
          <a:p>
            <a:r>
              <a:rPr lang="en-AU" b="1" dirty="0" smtClean="0">
                <a:solidFill>
                  <a:schemeClr val="accent1"/>
                </a:solidFill>
              </a:rPr>
              <a:t>Flexible School Based Apprenticeship/Traineeship</a:t>
            </a:r>
            <a:endParaRPr lang="en-AU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690" y="2096655"/>
            <a:ext cx="8229600" cy="4029508"/>
          </a:xfrm>
        </p:spPr>
        <p:txBody>
          <a:bodyPr/>
          <a:lstStyle/>
          <a:p>
            <a:r>
              <a:rPr lang="en-AU" dirty="0" smtClean="0"/>
              <a:t>SBATs commence in years 10, 11 and can transition into a Flexible SBAT in year 12</a:t>
            </a:r>
            <a:r>
              <a:rPr lang="en-AU" dirty="0" smtClean="0"/>
              <a:t>.</a:t>
            </a:r>
            <a:endParaRPr lang="en-AU" dirty="0" smtClean="0"/>
          </a:p>
          <a:p>
            <a:r>
              <a:rPr lang="en-AU" dirty="0" smtClean="0"/>
              <a:t>A Flexible SBAT allows students to be in the workplace on a near full-time basis during their final year of school.</a:t>
            </a:r>
          </a:p>
          <a:p>
            <a:r>
              <a:rPr lang="en-AU" dirty="0" smtClean="0"/>
              <a:t>Every student will have a tailored SACE completion plan for their own circumstance. </a:t>
            </a:r>
          </a:p>
        </p:txBody>
      </p:sp>
    </p:spTree>
    <p:extLst>
      <p:ext uri="{BB962C8B-B14F-4D97-AF65-F5344CB8AC3E}">
        <p14:creationId xmlns:p14="http://schemas.microsoft.com/office/powerpoint/2010/main" val="171041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470" t="15517"/>
          <a:stretch/>
        </p:blipFill>
        <p:spPr>
          <a:xfrm>
            <a:off x="412955" y="737420"/>
            <a:ext cx="8318090" cy="5299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35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>
                <a:solidFill>
                  <a:schemeClr val="accent1"/>
                </a:solidFill>
              </a:rPr>
              <a:t>SACE</a:t>
            </a:r>
            <a:endParaRPr lang="en-AU" b="1" dirty="0">
              <a:solidFill>
                <a:schemeClr val="accent1"/>
              </a:solidFill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90" y="1791856"/>
            <a:ext cx="7536873" cy="4045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46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2042</TotalTime>
  <Words>365</Words>
  <Application>Microsoft Office PowerPoint</Application>
  <PresentationFormat>On-screen Show (4:3)</PresentationFormat>
  <Paragraphs>51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MS PGothic</vt:lpstr>
      <vt:lpstr>Arial</vt:lpstr>
      <vt:lpstr>Calibri</vt:lpstr>
      <vt:lpstr>Office Theme</vt:lpstr>
      <vt:lpstr> SCHOOL APPRENTICESHIP OFFICERS </vt:lpstr>
      <vt:lpstr> Our Role</vt:lpstr>
      <vt:lpstr>Pathways to a Career</vt:lpstr>
      <vt:lpstr>What is an Apprenticeship</vt:lpstr>
      <vt:lpstr>What is a Traineeship</vt:lpstr>
      <vt:lpstr>What is a School Based Apprenticeship/Traineeship</vt:lpstr>
      <vt:lpstr>Flexible School Based Apprenticeship/Traineeship</vt:lpstr>
      <vt:lpstr>PowerPoint Presentation</vt:lpstr>
      <vt:lpstr>SACE</vt:lpstr>
      <vt:lpstr>Where too from here?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&lt;business unit&gt;</dc:creator>
  <cp:lastModifiedBy>Education User</cp:lastModifiedBy>
  <cp:revision>51</cp:revision>
  <dcterms:created xsi:type="dcterms:W3CDTF">2016-09-13T01:31:28Z</dcterms:created>
  <dcterms:modified xsi:type="dcterms:W3CDTF">2019-08-19T05:46:52Z</dcterms:modified>
</cp:coreProperties>
</file>