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1" r:id="rId2"/>
    <p:sldId id="308" r:id="rId3"/>
    <p:sldId id="322" r:id="rId4"/>
    <p:sldId id="275" r:id="rId5"/>
    <p:sldId id="321" r:id="rId6"/>
    <p:sldId id="260" r:id="rId7"/>
    <p:sldId id="270" r:id="rId8"/>
    <p:sldId id="320" r:id="rId9"/>
    <p:sldId id="319" r:id="rId10"/>
    <p:sldId id="326" r:id="rId11"/>
    <p:sldId id="288" r:id="rId12"/>
  </p:sldIdLst>
  <p:sldSz cx="9144000" cy="6858000" type="screen4x3"/>
  <p:notesSz cx="6794500" cy="99314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91C4"/>
    <a:srgbClr val="0066FF"/>
    <a:srgbClr val="008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69" autoAdjust="0"/>
    <p:restoredTop sz="94624" autoAdjust="0"/>
  </p:normalViewPr>
  <p:slideViewPr>
    <p:cSldViewPr>
      <p:cViewPr varScale="1">
        <p:scale>
          <a:sx n="115" d="100"/>
          <a:sy n="115" d="100"/>
        </p:scale>
        <p:origin x="181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593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5600" cy="447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 smtClean="0"/>
              <a:t>Click to edit Master text styles</a:t>
            </a:r>
          </a:p>
          <a:p>
            <a:pPr lvl="1"/>
            <a:r>
              <a:rPr lang="en-AU" noProof="0" smtClean="0"/>
              <a:t>Second level</a:t>
            </a:r>
          </a:p>
          <a:p>
            <a:pPr lvl="2"/>
            <a:r>
              <a:rPr lang="en-AU" noProof="0" smtClean="0"/>
              <a:t>Third level</a:t>
            </a:r>
          </a:p>
          <a:p>
            <a:pPr lvl="3"/>
            <a:r>
              <a:rPr lang="en-AU" noProof="0" smtClean="0"/>
              <a:t>Fourth level</a:t>
            </a:r>
          </a:p>
          <a:p>
            <a:pPr lvl="4"/>
            <a:r>
              <a:rPr lang="en-AU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06618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775" y="912813"/>
            <a:ext cx="7918450" cy="1470025"/>
          </a:xfrm>
        </p:spPr>
        <p:txBody>
          <a:bodyPr/>
          <a:lstStyle>
            <a:lvl1pPr algn="ctr">
              <a:defRPr sz="4400"/>
            </a:lvl1pPr>
          </a:lstStyle>
          <a:p>
            <a:pPr lvl="0"/>
            <a:r>
              <a:rPr lang="en-AU" noProof="0" smtClean="0"/>
              <a:t>Click to edit Master title style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2492375"/>
            <a:ext cx="7488237" cy="1752600"/>
          </a:xfrm>
        </p:spPr>
        <p:txBody>
          <a:bodyPr/>
          <a:lstStyle>
            <a:lvl1pPr marL="0" indent="0" algn="ctr">
              <a:buFontTx/>
              <a:buNone/>
              <a:defRPr sz="360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A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38478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52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60350"/>
            <a:ext cx="2057400" cy="5616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60350"/>
            <a:ext cx="6019800" cy="5616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008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473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31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4313"/>
            <a:ext cx="403860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4313"/>
            <a:ext cx="4038600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0460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996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19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12567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265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595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6035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4313"/>
            <a:ext cx="8229600" cy="4392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text styles</a:t>
            </a:r>
          </a:p>
          <a:p>
            <a:pPr lvl="1"/>
            <a:r>
              <a:rPr lang="en-AU" altLang="en-US" smtClean="0"/>
              <a:t>Second level</a:t>
            </a:r>
          </a:p>
          <a:p>
            <a:pPr lvl="2"/>
            <a:r>
              <a:rPr lang="en-AU" altLang="en-US" smtClean="0"/>
              <a:t>Third level</a:t>
            </a:r>
          </a:p>
          <a:p>
            <a:pPr lvl="3"/>
            <a:r>
              <a:rPr lang="en-AU" altLang="en-US" smtClean="0"/>
              <a:t>Fourth level</a:t>
            </a:r>
          </a:p>
          <a:p>
            <a:pPr lvl="4"/>
            <a:r>
              <a:rPr lang="en-AU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rgbClr val="0081C6"/>
          </a:solidFill>
          <a:latin typeface="Century Gothic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ce.sa.edu.au/web/ve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Toby.watts@uhs.sa.edu.au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0" y="595313"/>
            <a:ext cx="9144000" cy="817562"/>
          </a:xfrm>
          <a:prstGeom prst="rect">
            <a:avLst/>
          </a:prstGeom>
          <a:noFill/>
          <a:ln>
            <a:noFill/>
          </a:ln>
          <a:effectLst/>
        </p:spPr>
        <p:txBody>
          <a:bodyPr tIns="108000" rIns="90000" bIns="144000" anchor="ctr"/>
          <a:lstStyle>
            <a:lvl1pPr eaLnBrk="0" hangingPunct="0">
              <a:spcBef>
                <a:spcPct val="20000"/>
              </a:spcBef>
              <a:buChar char="•"/>
              <a:defRPr sz="3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ts val="5800"/>
              </a:lnSpc>
              <a:spcBef>
                <a:spcPct val="50000"/>
              </a:spcBef>
              <a:buFontTx/>
              <a:buNone/>
              <a:defRPr/>
            </a:pPr>
            <a:r>
              <a:rPr lang="en-AU" altLang="en-US" sz="5400" b="1" dirty="0">
                <a:solidFill>
                  <a:schemeClr val="bg1"/>
                </a:solidFill>
              </a:rPr>
              <a:t>An introduction </a:t>
            </a:r>
            <a:r>
              <a:rPr lang="en-AU" altLang="en-US" sz="5400" b="1" dirty="0" smtClean="0">
                <a:solidFill>
                  <a:schemeClr val="bg1"/>
                </a:solidFill>
              </a:rPr>
              <a:t>to</a:t>
            </a:r>
            <a:br>
              <a:rPr lang="en-AU" altLang="en-US" sz="5400" b="1" dirty="0" smtClean="0">
                <a:solidFill>
                  <a:schemeClr val="bg1"/>
                </a:solidFill>
              </a:rPr>
            </a:br>
            <a:r>
              <a:rPr lang="en-AU" altLang="en-US" sz="5400" b="1" dirty="0" smtClean="0">
                <a:solidFill>
                  <a:schemeClr val="bg1"/>
                </a:solidFill>
              </a:rPr>
              <a:t>VET in </a:t>
            </a:r>
            <a:r>
              <a:rPr lang="en-AU" altLang="en-US" sz="5400" b="1" dirty="0">
                <a:solidFill>
                  <a:schemeClr val="bg1"/>
                </a:solidFill>
              </a:rPr>
              <a:t>the SACE</a:t>
            </a:r>
            <a:endParaRPr lang="en-AU" altLang="en-US" sz="54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4000" spc="-150" dirty="0" smtClean="0">
                <a:solidFill>
                  <a:schemeClr val="bg1"/>
                </a:solidFill>
                <a:latin typeface="+mn-lt"/>
              </a:rPr>
              <a:t>Ensuring your VET counts for SACE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8638" y="2008188"/>
            <a:ext cx="8147050" cy="3221037"/>
          </a:xfrm>
        </p:spPr>
        <p:txBody>
          <a:bodyPr/>
          <a:lstStyle/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 a look at options available within regional school by looking at the ISCA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2021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brochure or at isca.eschoolsolutions.com.au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Discuss your pathway with your parents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Talk with Mr Watts about further options and pathways and book your subject selection interview with VET</a:t>
            </a:r>
          </a:p>
        </p:txBody>
      </p:sp>
    </p:spTree>
    <p:extLst>
      <p:ext uri="{BB962C8B-B14F-4D97-AF65-F5344CB8AC3E}">
        <p14:creationId xmlns:p14="http://schemas.microsoft.com/office/powerpoint/2010/main" val="138914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5400" spc="-150" dirty="0" smtClean="0">
                <a:solidFill>
                  <a:schemeClr val="bg1"/>
                </a:solidFill>
                <a:latin typeface="+mn-lt"/>
              </a:rPr>
              <a:t>Further information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7859713" cy="2232025"/>
          </a:xfrm>
        </p:spPr>
        <p:txBody>
          <a:bodyPr/>
          <a:lstStyle/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Visit the VET minisite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www.sace.sa.edu.au/web/vet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Talk to your school’s VET coordinator.</a:t>
            </a:r>
          </a:p>
          <a:p>
            <a:pPr marL="36000" indent="0" eaLnBrk="1" hangingPunct="1">
              <a:spcBef>
                <a:spcPts val="1000"/>
              </a:spcBef>
              <a:buClr>
                <a:srgbClr val="0070C0"/>
              </a:buClr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Toby Watts</a:t>
            </a:r>
          </a:p>
          <a:p>
            <a:pPr marL="36000" indent="0" eaLnBrk="1" hangingPunct="1">
              <a:spcBef>
                <a:spcPts val="1000"/>
              </a:spcBef>
              <a:buClr>
                <a:srgbClr val="0070C0"/>
              </a:buClr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4"/>
              </a:rPr>
              <a:t>Toby.watts@uhs.sa.edu.au</a:t>
            </a:r>
            <a:endParaRPr lang="en-US" alt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000" indent="0" eaLnBrk="1" hangingPunct="1">
              <a:spcBef>
                <a:spcPts val="1000"/>
              </a:spcBef>
              <a:buClr>
                <a:srgbClr val="0070C0"/>
              </a:buClr>
              <a:buNone/>
              <a:defRPr/>
            </a:pPr>
            <a:endParaRPr lang="en-US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12775" y="44450"/>
            <a:ext cx="791845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AU" altLang="en-US" sz="5400" spc="-150" dirty="0" smtClean="0">
                <a:solidFill>
                  <a:schemeClr val="bg1"/>
                </a:solidFill>
                <a:latin typeface="+mn-lt"/>
              </a:rPr>
              <a:t>What is VET?</a:t>
            </a:r>
          </a:p>
        </p:txBody>
      </p:sp>
      <p:sp>
        <p:nvSpPr>
          <p:cNvPr id="4099" name="Subtitle 1"/>
          <p:cNvSpPr>
            <a:spLocks noGrp="1"/>
          </p:cNvSpPr>
          <p:nvPr>
            <p:ph type="subTitle" idx="1"/>
          </p:nvPr>
        </p:nvSpPr>
        <p:spPr>
          <a:xfrm>
            <a:off x="539750" y="1989138"/>
            <a:ext cx="7921625" cy="3600450"/>
          </a:xfrm>
        </p:spPr>
        <p:txBody>
          <a:bodyPr/>
          <a:lstStyle/>
          <a:p>
            <a:pPr marL="324000" indent="-288000" algn="l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Vocational education and training. </a:t>
            </a:r>
          </a:p>
          <a:p>
            <a:pPr marL="324000" indent="-288000" algn="l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Gives </a:t>
            </a:r>
            <a:r>
              <a:rPr lang="en-A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skills and knowledge for </a:t>
            </a: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work.</a:t>
            </a:r>
          </a:p>
          <a:p>
            <a:pPr marL="324000" indent="-288000" algn="l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Operates </a:t>
            </a:r>
            <a:r>
              <a:rPr lang="en-A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through a national training </a:t>
            </a: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system.</a:t>
            </a:r>
          </a:p>
          <a:p>
            <a:pPr marL="324000" indent="-288000" algn="l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Delivered</a:t>
            </a:r>
            <a:r>
              <a:rPr lang="en-A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assessed and </a:t>
            </a:r>
            <a:r>
              <a:rPr lang="en-AU" sz="2400">
                <a:solidFill>
                  <a:schemeClr val="tx1">
                    <a:lumMod val="75000"/>
                    <a:lumOff val="25000"/>
                  </a:schemeClr>
                </a:solidFill>
              </a:rPr>
              <a:t>certified </a:t>
            </a:r>
            <a:r>
              <a:rPr lang="en-AU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by</a:t>
            </a: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Registered </a:t>
            </a:r>
            <a:r>
              <a:rPr lang="en-AU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Training </a:t>
            </a:r>
            <a:r>
              <a:rPr lang="en-A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Organisations </a:t>
            </a:r>
            <a:r>
              <a:rPr lang="en-AU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(RTOs).</a:t>
            </a:r>
          </a:p>
          <a:p>
            <a:pPr marL="324000" indent="-288000" algn="l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SACE Board recognises completed VET;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does not assess or result VET.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2863"/>
            <a:ext cx="9144000" cy="144145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4800" spc="-150" dirty="0" smtClean="0">
                <a:solidFill>
                  <a:schemeClr val="bg1"/>
                </a:solidFill>
                <a:latin typeface="+mn-lt"/>
              </a:rPr>
              <a:t>2019 </a:t>
            </a:r>
            <a:r>
              <a:rPr lang="en-US" altLang="en-US" sz="4800" spc="-150" dirty="0" smtClean="0">
                <a:solidFill>
                  <a:schemeClr val="bg1"/>
                </a:solidFill>
                <a:latin typeface="+mn-lt"/>
              </a:rPr>
              <a:t>SACE completers and VET</a:t>
            </a:r>
            <a:endParaRPr lang="en-AU" altLang="en-US" sz="4800" spc="-150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87550"/>
            <a:ext cx="8712968" cy="3170238"/>
          </a:xfrm>
        </p:spPr>
        <p:txBody>
          <a:bodyPr/>
          <a:lstStyle/>
          <a:p>
            <a:pPr marL="36000" indent="0" eaLnBrk="1" hangingPunct="1">
              <a:spcBef>
                <a:spcPts val="1000"/>
              </a:spcBef>
              <a:buClr>
                <a:srgbClr val="0070C0"/>
              </a:buClr>
              <a:buNone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Of the students that successfully completed the SACE in 2018:</a:t>
            </a:r>
            <a:endParaRPr lang="en-AU" altLang="en-US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About 5,900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(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41%)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included VET in their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SACE.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More than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1,500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counted a Certificate III or higher towards their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SACE.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91513" cy="1382713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5400" spc="-150" dirty="0" smtClean="0">
                <a:solidFill>
                  <a:schemeClr val="bg1"/>
                </a:solidFill>
                <a:latin typeface="+mn-lt"/>
              </a:rPr>
              <a:t>Why consider VET?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91513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5400" spc="-150" dirty="0" smtClean="0">
                <a:solidFill>
                  <a:schemeClr val="bg1"/>
                </a:solidFill>
                <a:latin typeface="+mn-lt"/>
              </a:rPr>
              <a:t>Why consider VET?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7643813" cy="4392612"/>
          </a:xfrm>
        </p:spPr>
        <p:txBody>
          <a:bodyPr/>
          <a:lstStyle/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If students enjoy hands-on learning in a workplace setting, they can earn SACE credits for a wide range of activities. </a:t>
            </a:r>
          </a:p>
          <a:p>
            <a:pPr marL="324000" indent="-288000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Including VET can help students get a head-start on a career.</a:t>
            </a:r>
          </a:p>
          <a:p>
            <a:pPr marL="324000" indent="-288000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develop skills in trades and industries that interest them and work towards the SACE at the same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8438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5400" spc="-150" dirty="0" smtClean="0">
                <a:solidFill>
                  <a:schemeClr val="bg1"/>
                </a:solidFill>
                <a:latin typeface="+mn-lt"/>
              </a:rPr>
              <a:t>Including VET in the SACE </a:t>
            </a:r>
            <a:endParaRPr lang="en-AU" altLang="en-US" sz="5400" spc="-150" dirty="0" smtClean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229600" cy="2952750"/>
          </a:xfrm>
        </p:spPr>
        <p:txBody>
          <a:bodyPr/>
          <a:lstStyle/>
          <a:p>
            <a:pPr marL="324000" indent="-288000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 can gain up to 150 of their 200 SACE credits</a:t>
            </a:r>
            <a:b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Stage 1 and/or Stage 2 from VET.</a:t>
            </a:r>
          </a:p>
          <a:p>
            <a:pPr marL="324000" indent="-288000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PLP, English and mathematics subjects and the Research Project may also be industry focused. </a:t>
            </a:r>
          </a:p>
          <a:p>
            <a:pPr marL="324000" indent="-288000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Completed Certificate III (or higher) qualifications</a:t>
            </a:r>
            <a:b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 Stage 2 may count towards an ATAR, and</a:t>
            </a:r>
            <a:b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TAFE SA Selection Score.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98438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4400" spc="-150" dirty="0" smtClean="0">
                <a:solidFill>
                  <a:schemeClr val="bg1"/>
                </a:solidFill>
                <a:latin typeface="+mn-lt"/>
              </a:rPr>
              <a:t>Earning SACE credits from VET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AU" altLang="en-US" sz="4000" spc="-150" dirty="0" smtClean="0">
                <a:solidFill>
                  <a:schemeClr val="bg1"/>
                </a:solidFill>
                <a:latin typeface="+mn-lt"/>
              </a:rPr>
              <a:t>Ensuring your VET counts for SACE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8638" y="2008188"/>
            <a:ext cx="8147050" cy="3221037"/>
          </a:xfrm>
        </p:spPr>
        <p:txBody>
          <a:bodyPr/>
          <a:lstStyle/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RTOs provide students with their VET results / Statements of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Attainment.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Schools report the VET results to the SACE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Board</a:t>
            </a:r>
            <a:b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behalf of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students. </a:t>
            </a:r>
            <a:endParaRPr lang="en-AU" alt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24000" indent="-288000" eaLnBrk="1" hangingPunct="1">
              <a:spcBef>
                <a:spcPts val="1000"/>
              </a:spcBef>
              <a:buClr>
                <a:srgbClr val="0070C0"/>
              </a:buClr>
              <a:buFont typeface="Wingdings" panose="05000000000000000000" pitchFamily="2" charset="2"/>
              <a:buChar char="§"/>
              <a:defRPr/>
            </a:pP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Schools also verify and supply evidence to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</a:t>
            </a:r>
            <a:b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SACE Board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of successful completion of Certificate III and higher VET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qualifications. These are used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the </a:t>
            </a:r>
            <a:r>
              <a:rPr lang="en-AU" alt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ATAR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and TAFE </a:t>
            </a:r>
            <a:r>
              <a:rPr lang="en-AU" alt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 Selection </a:t>
            </a:r>
            <a:r>
              <a:rPr lang="en-AU" altLang="en-US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Score.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9144000" cy="12239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en-US" sz="5400" dirty="0" smtClean="0">
                <a:solidFill>
                  <a:schemeClr val="bg1"/>
                </a:solidFill>
                <a:latin typeface="+mn-lt"/>
              </a:rPr>
              <a:t>Students Wanting to study VET  </a:t>
            </a:r>
            <a:endParaRPr lang="en-AU" altLang="en-US" sz="5400" dirty="0" smtClean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2010 Course Counselling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B0F0"/>
      </a:hlink>
      <a:folHlink>
        <a:srgbClr val="0070C0"/>
      </a:folHlink>
    </a:clrScheme>
    <a:fontScheme name="2010 Course Counselling">
      <a:majorFont>
        <a:latin typeface="Century Gothic"/>
        <a:ea typeface=""/>
        <a:cs typeface="Arial"/>
      </a:majorFont>
      <a:minorFont>
        <a:latin typeface="Arial"/>
        <a:ea typeface=""/>
        <a:cs typeface="Arial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10 Course Counsell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Course Counsell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Course Counsell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Course Counsell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Course Counsell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0 Course Counsell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0 Course Counsell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2010 Course Counselling</Template>
  <TotalTime>4</TotalTime>
  <Words>256</Words>
  <Application>Microsoft Office PowerPoint</Application>
  <PresentationFormat>On-screen Show (4:3)</PresentationFormat>
  <Paragraphs>35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</vt:lpstr>
      <vt:lpstr>2010 Course Counselling</vt:lpstr>
      <vt:lpstr>PowerPoint Presentation</vt:lpstr>
      <vt:lpstr>What is VET?</vt:lpstr>
      <vt:lpstr>2019 SACE completers and VET</vt:lpstr>
      <vt:lpstr>Why consider VET?</vt:lpstr>
      <vt:lpstr>Why consider VET?</vt:lpstr>
      <vt:lpstr>Including VET in the SACE </vt:lpstr>
      <vt:lpstr>Earning SACE credits from VET</vt:lpstr>
      <vt:lpstr>Ensuring your VET counts for SACE</vt:lpstr>
      <vt:lpstr>Students Wanting to study VET  </vt:lpstr>
      <vt:lpstr>Ensuring your VET counts for SACE</vt:lpstr>
      <vt:lpstr>Further information</vt:lpstr>
    </vt:vector>
  </TitlesOfParts>
  <Company>DECS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Starting the SACE</dc:title>
  <dc:creator>XP SOE 1.1</dc:creator>
  <cp:lastModifiedBy>WATTS, TOBY</cp:lastModifiedBy>
  <cp:revision>485</cp:revision>
  <cp:lastPrinted>2014-06-26T23:46:21Z</cp:lastPrinted>
  <dcterms:created xsi:type="dcterms:W3CDTF">2010-06-08T07:03:36Z</dcterms:created>
  <dcterms:modified xsi:type="dcterms:W3CDTF">2020-07-29T02:22:14Z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bjective-Id">
    <vt:lpwstr>A546178</vt:lpwstr>
  </property>
  <property fmtid="{D5CDD505-2E9C-101B-9397-08002B2CF9AE}" pid="3" name="Objective-Comment">
    <vt:lpwstr/>
  </property>
  <property fmtid="{D5CDD505-2E9C-101B-9397-08002B2CF9AE}" pid="4" name="Objective-CreationStamp">
    <vt:filetime>2016-07-18T04:13:14Z</vt:filetime>
  </property>
  <property fmtid="{D5CDD505-2E9C-101B-9397-08002B2CF9AE}" pid="5" name="Objective-IsApproved">
    <vt:bool>false</vt:bool>
  </property>
  <property fmtid="{D5CDD505-2E9C-101B-9397-08002B2CF9AE}" pid="6" name="Objective-IsPublished">
    <vt:bool>false</vt:bool>
  </property>
  <property fmtid="{D5CDD505-2E9C-101B-9397-08002B2CF9AE}" pid="7" name="Objective-DatePublished">
    <vt:lpwstr/>
  </property>
  <property fmtid="{D5CDD505-2E9C-101B-9397-08002B2CF9AE}" pid="8" name="Objective-ModificationStamp">
    <vt:filetime>2016-08-16T00:32:37Z</vt:filetime>
  </property>
  <property fmtid="{D5CDD505-2E9C-101B-9397-08002B2CF9AE}" pid="9" name="Objective-Owner">
    <vt:lpwstr>Alice McKinnon</vt:lpwstr>
  </property>
  <property fmtid="{D5CDD505-2E9C-101B-9397-08002B2CF9AE}" pid="10" name="Objective-Path">
    <vt:lpwstr>Objective Global Folder:Publication:Production:Communications &amp; Marketing:Course Counselling:Course Counselling 2016:</vt:lpwstr>
  </property>
  <property fmtid="{D5CDD505-2E9C-101B-9397-08002B2CF9AE}" pid="11" name="Objective-Parent">
    <vt:lpwstr>Course Counselling 2016</vt:lpwstr>
  </property>
  <property fmtid="{D5CDD505-2E9C-101B-9397-08002B2CF9AE}" pid="12" name="Objective-State">
    <vt:lpwstr>Being Edited</vt:lpwstr>
  </property>
  <property fmtid="{D5CDD505-2E9C-101B-9397-08002B2CF9AE}" pid="13" name="Objective-Title">
    <vt:lpwstr>Introduction to VET in the SACE</vt:lpwstr>
  </property>
  <property fmtid="{D5CDD505-2E9C-101B-9397-08002B2CF9AE}" pid="14" name="Objective-Version">
    <vt:lpwstr>2.4</vt:lpwstr>
  </property>
  <property fmtid="{D5CDD505-2E9C-101B-9397-08002B2CF9AE}" pid="15" name="Objective-VersionComment">
    <vt:lpwstr/>
  </property>
  <property fmtid="{D5CDD505-2E9C-101B-9397-08002B2CF9AE}" pid="16" name="Objective-VersionNumber">
    <vt:r8>9</vt:r8>
  </property>
  <property fmtid="{D5CDD505-2E9C-101B-9397-08002B2CF9AE}" pid="17" name="Objective-FileNumber">
    <vt:lpwstr>qA15160</vt:lpwstr>
  </property>
  <property fmtid="{D5CDD505-2E9C-101B-9397-08002B2CF9AE}" pid="18" name="Objective-Classification">
    <vt:lpwstr>[Inherited - none]</vt:lpwstr>
  </property>
  <property fmtid="{D5CDD505-2E9C-101B-9397-08002B2CF9AE}" pid="19" name="Objective-Caveats">
    <vt:lpwstr/>
  </property>
</Properties>
</file>