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6" r:id="rId6"/>
    <p:sldId id="257" r:id="rId7"/>
    <p:sldId id="316" r:id="rId8"/>
    <p:sldId id="286" r:id="rId9"/>
    <p:sldId id="317" r:id="rId10"/>
    <p:sldId id="320" r:id="rId11"/>
    <p:sldId id="315" r:id="rId12"/>
    <p:sldId id="302" r:id="rId13"/>
    <p:sldId id="307" r:id="rId14"/>
    <p:sldId id="319" r:id="rId15"/>
    <p:sldId id="296" r:id="rId16"/>
    <p:sldId id="312" r:id="rId17"/>
    <p:sldId id="273" r:id="rId18"/>
    <p:sldId id="324" r:id="rId19"/>
    <p:sldId id="325" r:id="rId20"/>
    <p:sldId id="323" r:id="rId21"/>
    <p:sldId id="326" r:id="rId22"/>
    <p:sldId id="303" r:id="rId23"/>
    <p:sldId id="327" r:id="rId24"/>
    <p:sldId id="305" r:id="rId25"/>
    <p:sldId id="322" r:id="rId26"/>
    <p:sldId id="328" r:id="rId27"/>
    <p:sldId id="28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800"/>
    <a:srgbClr val="565A5C"/>
    <a:srgbClr val="AAE4E1"/>
    <a:srgbClr val="F8E3A6"/>
    <a:srgbClr val="FE98AE"/>
    <a:srgbClr val="FE5478"/>
    <a:srgbClr val="FF5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51744" autoAdjust="0"/>
  </p:normalViewPr>
  <p:slideViewPr>
    <p:cSldViewPr>
      <p:cViewPr varScale="1">
        <p:scale>
          <a:sx n="59" d="100"/>
          <a:sy n="59" d="100"/>
        </p:scale>
        <p:origin x="275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4742C81-493D-4390-A49E-1E7759336A4A}" type="datetimeFigureOut">
              <a:rPr lang="en-AU" smtClean="0"/>
              <a:t>29/07/2020</a:t>
            </a:fld>
            <a:endParaRPr lang="en-AU"/>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773CAAA-2DA0-4EA5-8078-8CBB5B11641F}" type="slidenum">
              <a:rPr lang="en-AU" smtClean="0"/>
              <a:t>‹#›</a:t>
            </a:fld>
            <a:endParaRPr lang="en-AU"/>
          </a:p>
        </p:txBody>
      </p:sp>
    </p:spTree>
    <p:extLst>
      <p:ext uri="{BB962C8B-B14F-4D97-AF65-F5344CB8AC3E}">
        <p14:creationId xmlns:p14="http://schemas.microsoft.com/office/powerpoint/2010/main" val="245173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ace.sa.ed.u.au/web/modifed-subjec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atac.edu.a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ace.sa.edu.a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mailto:SACE.Info@sa.gov.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a:t>
            </a:fld>
            <a:endParaRPr lang="en-AU"/>
          </a:p>
        </p:txBody>
      </p:sp>
    </p:spTree>
    <p:extLst>
      <p:ext uri="{BB962C8B-B14F-4D97-AF65-F5344CB8AC3E}">
        <p14:creationId xmlns:p14="http://schemas.microsoft.com/office/powerpoint/2010/main" val="16022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The SACE is flexible, and caters for learning both in and outside school.</a:t>
            </a:r>
          </a:p>
          <a:p>
            <a:r>
              <a:rPr lang="en-AU" sz="1200" dirty="0"/>
              <a:t> </a:t>
            </a:r>
          </a:p>
          <a:p>
            <a:r>
              <a:rPr lang="en-AU" sz="1200" dirty="0"/>
              <a:t>Students can combine study and part time work, a traineeship or school-based apprenticeship.</a:t>
            </a:r>
          </a:p>
          <a:p>
            <a:r>
              <a:rPr lang="en-AU" sz="1200" dirty="0"/>
              <a:t> </a:t>
            </a:r>
          </a:p>
          <a:p>
            <a:r>
              <a:rPr lang="en-AU" sz="1200" dirty="0"/>
              <a:t>Students can receive credits for a wide range of activities and training: </a:t>
            </a:r>
          </a:p>
          <a:p>
            <a:pPr lvl="0"/>
            <a:r>
              <a:rPr lang="en-AU" sz="1200" dirty="0"/>
              <a:t>SACE subjects</a:t>
            </a:r>
          </a:p>
          <a:p>
            <a:pPr lvl="0"/>
            <a:r>
              <a:rPr lang="en-AU" sz="1200" dirty="0"/>
              <a:t>Vocation education and training (VET)</a:t>
            </a:r>
          </a:p>
          <a:p>
            <a:pPr lvl="0"/>
            <a:r>
              <a:rPr lang="en-AU" sz="1200" dirty="0"/>
              <a:t>Community learning </a:t>
            </a:r>
          </a:p>
          <a:p>
            <a:pPr lvl="0"/>
            <a:r>
              <a:rPr lang="en-AU" sz="1200" dirty="0"/>
              <a:t>University  and TAFE studies</a:t>
            </a:r>
          </a:p>
          <a:p>
            <a:r>
              <a:rPr lang="en-AU" sz="1200" dirty="0"/>
              <a:t> </a:t>
            </a:r>
          </a:p>
          <a:p>
            <a:r>
              <a:rPr lang="en-AU" sz="1200" dirty="0"/>
              <a:t>VET options are available at both Stage 1 and Stage 2 and include </a:t>
            </a:r>
            <a:r>
              <a:rPr lang="en-AU" sz="1200" dirty="0" smtClean="0"/>
              <a:t>a wide </a:t>
            </a:r>
            <a:r>
              <a:rPr lang="en-AU" sz="1200" dirty="0"/>
              <a:t>range of industry areas, including construction, automotive, electro technology, hospitality, community services, </a:t>
            </a:r>
            <a:r>
              <a:rPr lang="en-AU" sz="1200" dirty="0" smtClean="0"/>
              <a:t>health </a:t>
            </a:r>
            <a:r>
              <a:rPr lang="en-AU" sz="1200" dirty="0"/>
              <a:t>and information technology.</a:t>
            </a:r>
            <a:br>
              <a:rPr lang="en-AU" sz="1200" dirty="0"/>
            </a:br>
            <a:endParaRPr lang="en-AU" sz="1200" dirty="0"/>
          </a:p>
          <a:p>
            <a:r>
              <a:rPr lang="en-AU" sz="1200" dirty="0" smtClean="0"/>
              <a:t>You can find a  range of Stage 1 and 2  subjects offered, vocational education and training (VET) courses plus</a:t>
            </a:r>
            <a:r>
              <a:rPr lang="en-AU" sz="1200" baseline="0" dirty="0" smtClean="0"/>
              <a:t> </a:t>
            </a:r>
            <a:r>
              <a:rPr lang="en-AU" sz="1200" dirty="0" smtClean="0"/>
              <a:t>other options on the SACE </a:t>
            </a:r>
            <a:r>
              <a:rPr lang="en-AU" sz="1200" dirty="0" smtClean="0">
                <a:solidFill>
                  <a:schemeClr val="tx1"/>
                </a:solidFill>
              </a:rPr>
              <a:t>website</a:t>
            </a:r>
            <a:r>
              <a:rPr lang="en-AU" sz="1200" dirty="0" smtClean="0">
                <a:solidFill>
                  <a:srgbClr val="FF0000"/>
                </a:solidFill>
              </a:rPr>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10</a:t>
            </a:fld>
            <a:endParaRPr lang="en-AU"/>
          </a:p>
        </p:txBody>
      </p:sp>
    </p:spTree>
    <p:extLst>
      <p:ext uri="{BB962C8B-B14F-4D97-AF65-F5344CB8AC3E}">
        <p14:creationId xmlns:p14="http://schemas.microsoft.com/office/powerpoint/2010/main" val="47216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Questions for your child to ask themselves:</a:t>
            </a:r>
          </a:p>
          <a:p>
            <a:pPr marL="171450" lvl="0" indent="-171450">
              <a:buFont typeface="Arial" panose="020B0604020202020204" pitchFamily="34" charset="0"/>
              <a:buChar char="•"/>
            </a:pPr>
            <a:r>
              <a:rPr lang="en-AU" sz="1200" dirty="0"/>
              <a:t>What am I interested in?</a:t>
            </a:r>
          </a:p>
          <a:p>
            <a:pPr marL="171450" lvl="0" indent="-171450">
              <a:buFont typeface="Arial" panose="020B0604020202020204" pitchFamily="34" charset="0"/>
              <a:buChar char="•"/>
            </a:pPr>
            <a:r>
              <a:rPr lang="en-AU" sz="1200" dirty="0"/>
              <a:t>What am I good at?</a:t>
            </a:r>
          </a:p>
          <a:p>
            <a:pPr marL="171450" lvl="0" indent="-171450">
              <a:buFont typeface="Arial" panose="020B0604020202020204" pitchFamily="34" charset="0"/>
              <a:buChar char="•"/>
            </a:pPr>
            <a:r>
              <a:rPr lang="en-AU" sz="1200" dirty="0"/>
              <a:t>What sort of job, or types of work, will help me follow my interests?</a:t>
            </a:r>
          </a:p>
          <a:p>
            <a:pPr marL="171450" lvl="0" indent="-171450">
              <a:buFont typeface="Arial" panose="020B0604020202020204" pitchFamily="34" charset="0"/>
              <a:buChar char="•"/>
            </a:pPr>
            <a:r>
              <a:rPr lang="en-AU" sz="1200" dirty="0"/>
              <a:t>What subjects do I need to study to follow my chosen career pathway?</a:t>
            </a:r>
          </a:p>
          <a:p>
            <a:pPr marL="171450" lvl="0" indent="-171450">
              <a:buFont typeface="Arial" panose="020B0604020202020204" pitchFamily="34" charset="0"/>
              <a:buChar char="•"/>
            </a:pPr>
            <a:r>
              <a:rPr lang="en-AU" sz="1200" dirty="0"/>
              <a:t>What I hope to gain from my studies?</a:t>
            </a:r>
          </a:p>
          <a:p>
            <a:pPr marL="171450" lvl="0" indent="-171450">
              <a:buFont typeface="Arial" panose="020B0604020202020204" pitchFamily="34" charset="0"/>
              <a:buChar char="•"/>
            </a:pPr>
            <a:r>
              <a:rPr lang="en-AU" sz="1200" dirty="0"/>
              <a:t>What have I learned during my PLP course?</a:t>
            </a:r>
          </a:p>
          <a:p>
            <a:endParaRPr lang="en-AU" sz="1200" b="1" dirty="0"/>
          </a:p>
          <a:p>
            <a:r>
              <a:rPr lang="en-AU" sz="1200" b="1" dirty="0"/>
              <a:t>TIP</a:t>
            </a:r>
            <a:r>
              <a:rPr lang="en-AU" sz="1200" dirty="0"/>
              <a:t> – encourage them to try and choose subjects that will open doors to a range of careers within their area of interest </a:t>
            </a:r>
          </a:p>
          <a:p>
            <a:r>
              <a:rPr lang="en-AU" sz="1200" dirty="0"/>
              <a:t> </a:t>
            </a:r>
          </a:p>
          <a:p>
            <a:r>
              <a:rPr lang="en-AU" sz="1200" dirty="0"/>
              <a:t>This will give them greater flexibility if they want to change or modify their choice in the future.</a:t>
            </a:r>
          </a:p>
          <a:p>
            <a:r>
              <a:rPr lang="en-AU" sz="1200" dirty="0"/>
              <a:t> </a:t>
            </a:r>
          </a:p>
          <a:p>
            <a:r>
              <a:rPr lang="en-AU" sz="1200" dirty="0"/>
              <a:t>You can find out more about credits and choosing </a:t>
            </a:r>
            <a:r>
              <a:rPr lang="en-AU" sz="1200" dirty="0" smtClean="0"/>
              <a:t>subjects,</a:t>
            </a:r>
            <a:r>
              <a:rPr lang="en-AU" sz="1200" baseline="0" dirty="0" smtClean="0"/>
              <a:t> </a:t>
            </a:r>
            <a:r>
              <a:rPr lang="en-AU" sz="1200" dirty="0" smtClean="0"/>
              <a:t>VET courses</a:t>
            </a:r>
            <a:r>
              <a:rPr lang="en-AU" sz="1200" baseline="0" dirty="0" smtClean="0"/>
              <a:t> and</a:t>
            </a:r>
            <a:r>
              <a:rPr lang="en-AU" sz="1200" dirty="0" smtClean="0"/>
              <a:t> recognised learning on </a:t>
            </a:r>
            <a:r>
              <a:rPr lang="en-AU" sz="1200" dirty="0"/>
              <a:t>the SACE </a:t>
            </a:r>
            <a:r>
              <a:rPr lang="en-AU" sz="1200" dirty="0">
                <a:solidFill>
                  <a:schemeClr val="tx1"/>
                </a:solidFill>
              </a:rPr>
              <a:t>website</a:t>
            </a:r>
            <a:r>
              <a:rPr lang="en-AU" sz="1200" dirty="0"/>
              <a:t>. </a:t>
            </a:r>
            <a:endParaRPr lang="en-AU" sz="1100" dirty="0"/>
          </a:p>
        </p:txBody>
      </p:sp>
      <p:sp>
        <p:nvSpPr>
          <p:cNvPr id="4" name="Slide Number Placeholder 3"/>
          <p:cNvSpPr>
            <a:spLocks noGrp="1"/>
          </p:cNvSpPr>
          <p:nvPr>
            <p:ph type="sldNum" sz="quarter" idx="10"/>
          </p:nvPr>
        </p:nvSpPr>
        <p:spPr/>
        <p:txBody>
          <a:bodyPr/>
          <a:lstStyle/>
          <a:p>
            <a:fld id="{C773CAAA-2DA0-4EA5-8078-8CBB5B11641F}" type="slidenum">
              <a:rPr lang="en-AU" smtClean="0"/>
              <a:t>11</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dirty="0" smtClean="0"/>
              <a:t>The </a:t>
            </a:r>
            <a:r>
              <a:rPr lang="en-AU" sz="1200" dirty="0"/>
              <a:t>SACE Planner outlines the requirements and can help your child with </a:t>
            </a:r>
            <a:r>
              <a:rPr lang="en-AU" sz="1200" dirty="0" smtClean="0"/>
              <a:t>their </a:t>
            </a:r>
            <a:r>
              <a:rPr lang="en-AU" sz="1200" dirty="0"/>
              <a:t>subject selection.</a:t>
            </a:r>
            <a:br>
              <a:rPr lang="en-AU" sz="1200" dirty="0"/>
            </a:br>
            <a:endParaRPr lang="en-AU" sz="1200" dirty="0"/>
          </a:p>
          <a:p>
            <a:pPr defTabSz="966612">
              <a:defRPr/>
            </a:pPr>
            <a:r>
              <a:rPr lang="en-AU" sz="1200" b="1" dirty="0"/>
              <a:t>TIP:</a:t>
            </a:r>
            <a:r>
              <a:rPr lang="en-AU" sz="1200" dirty="0"/>
              <a:t> When choosing Stage 2 subjects, your child should keep in mind any subjects that are required for the university courses they are interested in. </a:t>
            </a:r>
          </a:p>
          <a:p>
            <a:pPr defTabSz="966612">
              <a:defRPr/>
            </a:pPr>
            <a:endParaRPr lang="en-US" sz="1300" dirty="0"/>
          </a:p>
          <a:p>
            <a:pPr defTabSz="966612">
              <a:defRPr/>
            </a:pPr>
            <a:endParaRPr lang="en-AU" sz="1300"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12</a:t>
            </a:fld>
            <a:endParaRPr lang="en-AU"/>
          </a:p>
        </p:txBody>
      </p:sp>
    </p:spTree>
    <p:extLst>
      <p:ext uri="{BB962C8B-B14F-4D97-AF65-F5344CB8AC3E}">
        <p14:creationId xmlns:p14="http://schemas.microsoft.com/office/powerpoint/2010/main" val="207701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Sometimes a student’s journey is complicated by disability, misadventure or personal circumstances.</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Special provisions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Special provisions are a range of adjustments that are made to allow eligible students to access learning and assessment on the same basis as other students.  These might be adjustments such as extra time for tests, extended deadlines or using adaptive technology. </a:t>
            </a:r>
          </a:p>
          <a:p>
            <a:r>
              <a:rPr lang="en-AU" sz="1200" kern="1200" dirty="0" smtClean="0">
                <a:solidFill>
                  <a:schemeClr val="tx1"/>
                </a:solidFill>
                <a:effectLst/>
                <a:latin typeface="+mn-lt"/>
                <a:ea typeface="+mn-ea"/>
                <a:cs typeface="+mn-cs"/>
              </a:rPr>
              <a:t>Special provisions are available in stages 1 and 2 and for both the school assessed and externally assessed components.  Special provisions may administered for a short term or on a long term basis according to the needs of the student.  Each case is individual.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Modified Subjects</a:t>
            </a: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Access to modified subjects is intended for the small number of students with </a:t>
            </a:r>
            <a:r>
              <a:rPr lang="en-US" sz="1200" kern="1200" dirty="0" smtClean="0">
                <a:solidFill>
                  <a:schemeClr val="tx1"/>
                </a:solidFill>
                <a:effectLst/>
                <a:latin typeface="+mn-lt"/>
                <a:ea typeface="+mn-ea"/>
                <a:cs typeface="+mn-cs"/>
              </a:rPr>
              <a:t>significant</a:t>
            </a:r>
            <a:r>
              <a:rPr lang="en-US" sz="1200" dirty="0" smtClean="0">
                <a:solidFill>
                  <a:srgbClr val="565A5C"/>
                </a:solidFill>
                <a:latin typeface="Arial" panose="020B0604020202020204" pitchFamily="34" charset="0"/>
                <a:cs typeface="Arial" panose="020B0604020202020204" pitchFamily="34" charset="0"/>
              </a:rPr>
              <a:t> impairment in intellectual functioning and/or adaptive </a:t>
            </a:r>
            <a:r>
              <a:rPr lang="en-US" sz="1200" dirty="0" err="1" smtClean="0">
                <a:solidFill>
                  <a:srgbClr val="565A5C"/>
                </a:solidFill>
                <a:latin typeface="Arial" panose="020B0604020202020204" pitchFamily="34" charset="0"/>
                <a:cs typeface="Arial" panose="020B0604020202020204" pitchFamily="34" charset="0"/>
              </a:rPr>
              <a:t>behaviours</a:t>
            </a:r>
            <a:r>
              <a:rPr lang="en-US" sz="1200" dirty="0" smtClean="0">
                <a:solidFill>
                  <a:srgbClr val="565A5C"/>
                </a:solidFill>
                <a:latin typeface="Arial" panose="020B0604020202020204" pitchFamily="34" charset="0"/>
                <a:cs typeface="Arial" panose="020B0604020202020204" pitchFamily="34" charset="0"/>
              </a:rPr>
              <a:t> associated with their disability,</a:t>
            </a:r>
            <a:r>
              <a:rPr lang="en-US" sz="1200" baseline="0" dirty="0" smtClean="0">
                <a:solidFill>
                  <a:srgbClr val="565A5C"/>
                </a:solidFill>
                <a:latin typeface="Arial" panose="020B0604020202020204" pitchFamily="34" charset="0"/>
                <a:cs typeface="Arial" panose="020B0604020202020204" pitchFamily="34" charset="0"/>
              </a:rPr>
              <a:t> </a:t>
            </a:r>
            <a:r>
              <a:rPr lang="en-AU" sz="1200" kern="1200" dirty="0" smtClean="0">
                <a:solidFill>
                  <a:schemeClr val="tx1"/>
                </a:solidFill>
                <a:effectLst/>
                <a:latin typeface="+mn-lt"/>
                <a:ea typeface="+mn-ea"/>
                <a:cs typeface="+mn-cs"/>
              </a:rPr>
              <a:t>whose learning needs cannot be met through differentiation or special provisions.</a:t>
            </a:r>
          </a:p>
          <a:p>
            <a:r>
              <a:rPr lang="en-AU" sz="1200" kern="1200" dirty="0" smtClean="0">
                <a:solidFill>
                  <a:schemeClr val="tx1"/>
                </a:solidFill>
                <a:effectLst/>
                <a:latin typeface="+mn-lt"/>
                <a:ea typeface="+mn-ea"/>
                <a:cs typeface="+mn-cs"/>
              </a:rPr>
              <a:t>This group of eligible students has access to modified subjects which focus on personalised learning goals and the development of the capabilities. </a:t>
            </a:r>
          </a:p>
          <a:p>
            <a:r>
              <a:rPr lang="en-AU" sz="1200" kern="1200" dirty="0" smtClean="0">
                <a:solidFill>
                  <a:schemeClr val="tx1"/>
                </a:solidFill>
                <a:effectLst/>
                <a:latin typeface="+mn-lt"/>
                <a:ea typeface="+mn-ea"/>
                <a:cs typeface="+mn-cs"/>
              </a:rPr>
              <a:t>Subjects are assessed as ‘Completed” or ‘Not Completed”. </a:t>
            </a:r>
          </a:p>
          <a:p>
            <a:r>
              <a:rPr lang="en-AU" sz="1200" kern="1200" dirty="0" smtClean="0">
                <a:solidFill>
                  <a:schemeClr val="tx1"/>
                </a:solidFill>
                <a:effectLst/>
                <a:latin typeface="+mn-lt"/>
                <a:ea typeface="+mn-ea"/>
                <a:cs typeface="+mn-cs"/>
              </a:rPr>
              <a:t>Eligible students may also access the full range of flexible subjects and VET to complete their SACE. </a:t>
            </a:r>
          </a:p>
          <a:p>
            <a:endParaRPr lang="en-AU" sz="1200" u="sng" kern="1200" dirty="0" smtClean="0">
              <a:solidFill>
                <a:schemeClr val="tx1"/>
              </a:solidFill>
              <a:effectLst/>
              <a:latin typeface="+mn-lt"/>
              <a:ea typeface="+mn-ea"/>
              <a:cs typeface="+mn-cs"/>
              <a:hlinkClick r:id="rId3"/>
            </a:endParaRPr>
          </a:p>
          <a:p>
            <a:r>
              <a:rPr lang="en-AU" sz="1200" u="sng" kern="1200" dirty="0" smtClean="0">
                <a:solidFill>
                  <a:schemeClr val="tx1"/>
                </a:solidFill>
                <a:effectLst/>
                <a:latin typeface="+mn-lt"/>
                <a:ea typeface="+mn-ea"/>
                <a:cs typeface="+mn-cs"/>
                <a:hlinkClick r:id="rId3"/>
              </a:rPr>
              <a:t>www.sace.sa.ed.u.au/web/modifed-subjects</a:t>
            </a:r>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13</a:t>
            </a:fld>
            <a:endParaRPr lang="en-AU"/>
          </a:p>
        </p:txBody>
      </p:sp>
    </p:spTree>
    <p:extLst>
      <p:ext uri="{BB962C8B-B14F-4D97-AF65-F5344CB8AC3E}">
        <p14:creationId xmlns:p14="http://schemas.microsoft.com/office/powerpoint/2010/main" val="204559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work in the SACE is assessed through the use of performance standards. SACE subjects are assessed by the school at Stage 1. The responsibility for assessment at Stage 2 is shared between schools and the SACE Board.</a:t>
            </a:r>
            <a:br>
              <a:rPr lang="en-US" dirty="0" smtClean="0"/>
            </a:br>
            <a:endParaRPr lang="en-US" dirty="0" smtClean="0"/>
          </a:p>
          <a:p>
            <a:r>
              <a:rPr lang="en-US" dirty="0" smtClean="0"/>
              <a:t>Teachers and assessors use the performance standards to decide how well a student has demonstrated his or her learning.</a:t>
            </a:r>
            <a:br>
              <a:rPr lang="en-US" dirty="0" smtClean="0"/>
            </a:br>
            <a:endParaRPr lang="en-US" dirty="0" smtClean="0"/>
          </a:p>
          <a:p>
            <a:r>
              <a:rPr lang="en-US" dirty="0" smtClean="0"/>
              <a:t>The performance standards, which are provided in each subject outline, describe in detail the level of achievement required to obtain a grade:</a:t>
            </a:r>
          </a:p>
          <a:p>
            <a:r>
              <a:rPr lang="en-US" dirty="0" smtClean="0"/>
              <a:t>from A to E for Stage 1</a:t>
            </a:r>
          </a:p>
          <a:p>
            <a:r>
              <a:rPr lang="en-US" dirty="0" smtClean="0"/>
              <a:t>from A+ to E– for Stage 2.</a:t>
            </a:r>
          </a:p>
          <a:p>
            <a:endParaRPr lang="en-US" dirty="0" smtClean="0"/>
          </a:p>
          <a:p>
            <a:r>
              <a:rPr lang="en-AU" sz="1200" kern="1200" dirty="0" smtClean="0">
                <a:solidFill>
                  <a:schemeClr val="tx1"/>
                </a:solidFill>
                <a:effectLst/>
                <a:latin typeface="+mn-lt"/>
                <a:ea typeface="+mn-ea"/>
                <a:cs typeface="+mn-cs"/>
              </a:rPr>
              <a:t>SACE quality assurance processes are in place to ensure that grades across the state are consistent. </a:t>
            </a:r>
          </a:p>
          <a:p>
            <a:r>
              <a:rPr lang="en-AU" sz="1200" b="1" kern="1200" dirty="0" smtClean="0">
                <a:solidFill>
                  <a:schemeClr val="tx1"/>
                </a:solidFill>
                <a:effectLst/>
                <a:latin typeface="+mn-lt"/>
                <a:ea typeface="+mn-ea"/>
                <a:cs typeface="+mn-cs"/>
              </a:rPr>
              <a:t>Moderation</a:t>
            </a:r>
            <a:r>
              <a:rPr lang="en-AU" sz="1200" kern="1200" dirty="0" smtClean="0">
                <a:solidFill>
                  <a:schemeClr val="tx1"/>
                </a:solidFill>
                <a:effectLst/>
                <a:latin typeface="+mn-lt"/>
                <a:ea typeface="+mn-ea"/>
                <a:cs typeface="+mn-cs"/>
              </a:rPr>
              <a:t> – student work is marked by the teacher and samples are sent to the SACE Board for moderation. </a:t>
            </a:r>
          </a:p>
          <a:p>
            <a:r>
              <a:rPr lang="en-AU" sz="1200" b="1" kern="1200" dirty="0" smtClean="0">
                <a:solidFill>
                  <a:schemeClr val="tx1"/>
                </a:solidFill>
                <a:effectLst/>
                <a:latin typeface="+mn-lt"/>
                <a:ea typeface="+mn-ea"/>
                <a:cs typeface="+mn-cs"/>
              </a:rPr>
              <a:t>Marking</a:t>
            </a:r>
            <a:r>
              <a:rPr lang="en-AU" sz="1200" kern="1200" dirty="0" smtClean="0">
                <a:solidFill>
                  <a:schemeClr val="tx1"/>
                </a:solidFill>
                <a:effectLst/>
                <a:latin typeface="+mn-lt"/>
                <a:ea typeface="+mn-ea"/>
                <a:cs typeface="+mn-cs"/>
              </a:rPr>
              <a:t> – 30% of Stage 2 subjects are externally assessed, which means they will</a:t>
            </a:r>
            <a:r>
              <a:rPr lang="en-AU" sz="1200" kern="1200" baseline="0" dirty="0" smtClean="0">
                <a:solidFill>
                  <a:schemeClr val="tx1"/>
                </a:solidFill>
                <a:effectLst/>
                <a:latin typeface="+mn-lt"/>
                <a:ea typeface="+mn-ea"/>
                <a:cs typeface="+mn-cs"/>
              </a:rPr>
              <a:t> be marked by someone other than your child’s teacher, and overseen by the SACE Board. </a:t>
            </a:r>
            <a:endParaRPr lang="en-AU" sz="1200" kern="1200" dirty="0" smtClean="0">
              <a:solidFill>
                <a:schemeClr val="tx1"/>
              </a:solidFill>
              <a:effectLst/>
              <a:latin typeface="+mn-lt"/>
              <a:ea typeface="+mn-ea"/>
              <a:cs typeface="+mn-cs"/>
            </a:endParaRPr>
          </a:p>
          <a:p>
            <a:endParaRPr lang="en-US" dirty="0" smtClean="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14</a:t>
            </a:fld>
            <a:endParaRPr lang="en-AU"/>
          </a:p>
        </p:txBody>
      </p:sp>
    </p:spTree>
    <p:extLst>
      <p:ext uri="{BB962C8B-B14F-4D97-AF65-F5344CB8AC3E}">
        <p14:creationId xmlns:p14="http://schemas.microsoft.com/office/powerpoint/2010/main" val="3505875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the end of Stage 2, your child will receive their final results for all SACE subjects they have completed. These grades are available in Students Online on the SACE website. </a:t>
            </a:r>
          </a:p>
          <a:p>
            <a:endParaRPr lang="en-AU" dirty="0" smtClean="0"/>
          </a:p>
          <a:p>
            <a:r>
              <a:rPr lang="en-AU" dirty="0" smtClean="0"/>
              <a:t>On the same day the South Australian Tertiary Admissions Centre (SATAC) will release the ATAR and your child will be able to find out if they are eligible for: </a:t>
            </a:r>
          </a:p>
          <a:p>
            <a:endParaRPr lang="en-AU" dirty="0" smtClean="0"/>
          </a:p>
          <a:p>
            <a:pPr marL="171450" indent="-171450">
              <a:buFont typeface="Arial" panose="020B0604020202020204" pitchFamily="34" charset="0"/>
              <a:buChar char="•"/>
            </a:pPr>
            <a:r>
              <a:rPr lang="en-AU" dirty="0" smtClean="0"/>
              <a:t>an Australian Tertiary Entrance Rank (ATAR)  which they can use to apply for university</a:t>
            </a:r>
          </a:p>
        </p:txBody>
      </p:sp>
      <p:sp>
        <p:nvSpPr>
          <p:cNvPr id="4" name="Slide Number Placeholder 3"/>
          <p:cNvSpPr>
            <a:spLocks noGrp="1"/>
          </p:cNvSpPr>
          <p:nvPr>
            <p:ph type="sldNum" sz="quarter" idx="10"/>
          </p:nvPr>
        </p:nvSpPr>
        <p:spPr/>
        <p:txBody>
          <a:bodyPr/>
          <a:lstStyle/>
          <a:p>
            <a:fld id="{C773CAAA-2DA0-4EA5-8078-8CBB5B11641F}" type="slidenum">
              <a:rPr lang="en-AU" smtClean="0"/>
              <a:t>15</a:t>
            </a:fld>
            <a:endParaRPr lang="en-AU"/>
          </a:p>
        </p:txBody>
      </p:sp>
    </p:spTree>
    <p:extLst>
      <p:ext uri="{BB962C8B-B14F-4D97-AF65-F5344CB8AC3E}">
        <p14:creationId xmlns:p14="http://schemas.microsoft.com/office/powerpoint/2010/main" val="104677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smtClean="0"/>
              <a:t>What is an ATAR?</a:t>
            </a:r>
          </a:p>
          <a:p>
            <a:r>
              <a:rPr lang="en-US" sz="1200" dirty="0"/>
              <a:t>An Australian Tertiary Admissions Rank </a:t>
            </a:r>
            <a:r>
              <a:rPr lang="en-US" sz="1200" dirty="0" smtClean="0"/>
              <a:t>is used </a:t>
            </a:r>
            <a:r>
              <a:rPr lang="en-US" sz="1200" dirty="0"/>
              <a:t>by universities to select students for courses.</a:t>
            </a:r>
            <a:endParaRPr lang="en-AU" sz="1200" dirty="0"/>
          </a:p>
          <a:p>
            <a:r>
              <a:rPr lang="en-US" sz="1200" dirty="0"/>
              <a:t>It measures a student’s overall achievement compared with all students nationally and ranges from 0 to 99.95</a:t>
            </a:r>
            <a:endParaRPr lang="en-AU" sz="1200" dirty="0"/>
          </a:p>
          <a:p>
            <a:r>
              <a:rPr lang="en-US" sz="1200" dirty="0"/>
              <a:t>The score is calculated from your child’s 90 credit, Stage 2 results.</a:t>
            </a:r>
            <a:endParaRPr lang="en-AU" sz="1200" dirty="0"/>
          </a:p>
        </p:txBody>
      </p:sp>
      <p:sp>
        <p:nvSpPr>
          <p:cNvPr id="4" name="Slide Number Placeholder 3"/>
          <p:cNvSpPr>
            <a:spLocks noGrp="1"/>
          </p:cNvSpPr>
          <p:nvPr>
            <p:ph type="sldNum" sz="quarter" idx="10"/>
          </p:nvPr>
        </p:nvSpPr>
        <p:spPr/>
        <p:txBody>
          <a:bodyPr/>
          <a:lstStyle/>
          <a:p>
            <a:fld id="{C773CAAA-2DA0-4EA5-8078-8CBB5B11641F}" type="slidenum">
              <a:rPr lang="en-AU" smtClean="0"/>
              <a:t>16</a:t>
            </a:fld>
            <a:endParaRPr lang="en-AU"/>
          </a:p>
        </p:txBody>
      </p:sp>
    </p:spTree>
    <p:extLst>
      <p:ext uri="{BB962C8B-B14F-4D97-AF65-F5344CB8AC3E}">
        <p14:creationId xmlns:p14="http://schemas.microsoft.com/office/powerpoint/2010/main" val="119034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Achieving the SACE is important if your child wants to study at TAFE or university, but there are also other pathways after secondary school. The SACE also offers the flexibility to move smoothly from high school to employment. </a:t>
            </a:r>
          </a:p>
          <a:p>
            <a:endParaRPr lang="en-AU" b="1" dirty="0" smtClean="0"/>
          </a:p>
          <a:p>
            <a:r>
              <a:rPr lang="en-AU" b="1" dirty="0" smtClean="0"/>
              <a:t>University pathways</a:t>
            </a:r>
            <a:endParaRPr lang="en-AU" dirty="0" smtClean="0"/>
          </a:p>
          <a:p>
            <a:r>
              <a:rPr lang="en-AU" dirty="0" smtClean="0"/>
              <a:t>Successful completion of the SACE is the most common way for students to gain entry to local and international universities. </a:t>
            </a:r>
          </a:p>
          <a:p>
            <a:endParaRPr lang="en-AU" dirty="0" smtClean="0"/>
          </a:p>
          <a:p>
            <a:r>
              <a:rPr lang="en-AU" dirty="0" smtClean="0"/>
              <a:t>To be eligible to apply for university, South Australian students must have:</a:t>
            </a:r>
          </a:p>
          <a:p>
            <a:pPr lvl="0"/>
            <a:r>
              <a:rPr lang="en-AU" dirty="0" smtClean="0"/>
              <a:t>completed the SACE with at least 90 credits at Stage 2 </a:t>
            </a:r>
          </a:p>
          <a:p>
            <a:pPr lvl="0"/>
            <a:r>
              <a:rPr lang="en-AU" dirty="0" smtClean="0"/>
              <a:t>gained a university aggregate and an ATAR</a:t>
            </a:r>
          </a:p>
          <a:p>
            <a:pPr lvl="0"/>
            <a:r>
              <a:rPr lang="en-AU" dirty="0" smtClean="0"/>
              <a:t>met any prerequisite subject requirements for their chosen university course</a:t>
            </a:r>
          </a:p>
          <a:p>
            <a:pPr lvl="0"/>
            <a:r>
              <a:rPr lang="en-AU" dirty="0" smtClean="0"/>
              <a:t>complied with rules regarding subject combinations and counting restrictions </a:t>
            </a:r>
          </a:p>
          <a:p>
            <a:endParaRPr lang="en-AU" dirty="0" smtClean="0"/>
          </a:p>
          <a:p>
            <a:r>
              <a:rPr lang="en-AU" dirty="0" smtClean="0"/>
              <a:t>Application for entry to university courses is made through the South Australian Tertiary Admissions Centre (SATAC). More information is available in the SATAC booklet and on the SATAC website </a:t>
            </a:r>
            <a:r>
              <a:rPr lang="en-AU" u="sng" dirty="0" smtClean="0">
                <a:hlinkClick r:id="rId3"/>
              </a:rPr>
              <a:t>www.satac.edu.au</a:t>
            </a:r>
            <a:r>
              <a:rPr lang="en-AU" dirty="0" smtClean="0"/>
              <a:t>.</a:t>
            </a:r>
          </a:p>
        </p:txBody>
      </p:sp>
      <p:sp>
        <p:nvSpPr>
          <p:cNvPr id="4" name="Slide Number Placeholder 3"/>
          <p:cNvSpPr>
            <a:spLocks noGrp="1"/>
          </p:cNvSpPr>
          <p:nvPr>
            <p:ph type="sldNum" sz="quarter" idx="10"/>
          </p:nvPr>
        </p:nvSpPr>
        <p:spPr/>
        <p:txBody>
          <a:bodyPr/>
          <a:lstStyle/>
          <a:p>
            <a:fld id="{C773CAAA-2DA0-4EA5-8078-8CBB5B11641F}" type="slidenum">
              <a:rPr lang="en-AU" smtClean="0"/>
              <a:t>17</a:t>
            </a:fld>
            <a:endParaRPr lang="en-AU"/>
          </a:p>
        </p:txBody>
      </p:sp>
    </p:spTree>
    <p:extLst>
      <p:ext uri="{BB962C8B-B14F-4D97-AF65-F5344CB8AC3E}">
        <p14:creationId xmlns:p14="http://schemas.microsoft.com/office/powerpoint/2010/main" val="1670686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TAFE pathways</a:t>
            </a:r>
            <a:endParaRPr lang="en-AU" sz="1200" dirty="0" smtClean="0"/>
          </a:p>
          <a:p>
            <a:r>
              <a:rPr lang="en-AU" sz="1200" dirty="0"/>
              <a:t>TAFE SA campuses offer courses to prepare your child for employment in professional, para-professional, technical and trade careers.</a:t>
            </a:r>
            <a:br>
              <a:rPr lang="en-AU" sz="1200" dirty="0"/>
            </a:br>
            <a:endParaRPr lang="en-AU" sz="1200" dirty="0"/>
          </a:p>
          <a:p>
            <a:r>
              <a:rPr lang="en-AU" sz="1200" dirty="0" smtClean="0"/>
              <a:t>Entry </a:t>
            </a:r>
            <a:r>
              <a:rPr lang="en-AU" sz="1200" dirty="0"/>
              <a:t>requirements may vary depending on the level of the qualification. </a:t>
            </a:r>
            <a:br>
              <a:rPr lang="en-AU" sz="1200" dirty="0"/>
            </a:br>
            <a:endParaRPr lang="en-AU" sz="1200" dirty="0"/>
          </a:p>
          <a:p>
            <a:r>
              <a:rPr lang="en-AU" sz="1200" dirty="0"/>
              <a:t>Details of these requirements and a list of all the courses offered by TAFE can be found on the TAFE website</a:t>
            </a:r>
            <a:r>
              <a:rPr lang="en-AU" sz="1300" dirty="0"/>
              <a:t>.</a:t>
            </a:r>
          </a:p>
        </p:txBody>
      </p:sp>
      <p:sp>
        <p:nvSpPr>
          <p:cNvPr id="4" name="Slide Number Placeholder 3"/>
          <p:cNvSpPr>
            <a:spLocks noGrp="1"/>
          </p:cNvSpPr>
          <p:nvPr>
            <p:ph type="sldNum" sz="quarter" idx="10"/>
          </p:nvPr>
        </p:nvSpPr>
        <p:spPr/>
        <p:txBody>
          <a:bodyPr/>
          <a:lstStyle/>
          <a:p>
            <a:fld id="{C773CAAA-2DA0-4EA5-8078-8CBB5B11641F}" type="slidenum">
              <a:rPr lang="en-AU" smtClean="0"/>
              <a:t>18</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Employment and training</a:t>
            </a:r>
            <a:endParaRPr lang="en-AU" dirty="0" smtClean="0"/>
          </a:p>
          <a:p>
            <a:r>
              <a:rPr lang="en-AU" dirty="0" smtClean="0"/>
              <a:t>The SACE offers the flexibility to move smoothly from high school to employment.</a:t>
            </a:r>
          </a:p>
          <a:p>
            <a:endParaRPr lang="en-US" dirty="0" smtClean="0"/>
          </a:p>
          <a:p>
            <a:r>
              <a:rPr lang="en-US" dirty="0" smtClean="0"/>
              <a:t>VET courses can count towards their SACE at both Stage 1 and Stage 2. This means they can be working towards, or may even have gained, a VET qualification by the time they finish the SACE – giving them a head start on their career and employment.</a:t>
            </a:r>
          </a:p>
          <a:p>
            <a:endParaRPr lang="en-US" dirty="0" smtClean="0"/>
          </a:p>
          <a:p>
            <a:r>
              <a:rPr lang="en-US" dirty="0" smtClean="0"/>
              <a:t>After completing their SACE your child can continue with their chosen pathway or start a new one, choosing from a wide range of industry areas, including construction, automotive, electro technology, hospitality, community services, health and information technology.</a:t>
            </a:r>
          </a:p>
          <a:p>
            <a:endParaRPr lang="en-US" dirty="0" smtClean="0"/>
          </a:p>
          <a:p>
            <a:r>
              <a:rPr lang="en-US" dirty="0" smtClean="0"/>
              <a:t>More information is available at www.skills.sa.gov.au/careers-jobs </a:t>
            </a:r>
            <a:endParaRPr lang="en-AU" dirty="0" smtClean="0"/>
          </a:p>
        </p:txBody>
      </p:sp>
      <p:sp>
        <p:nvSpPr>
          <p:cNvPr id="4" name="Slide Number Placeholder 3"/>
          <p:cNvSpPr>
            <a:spLocks noGrp="1"/>
          </p:cNvSpPr>
          <p:nvPr>
            <p:ph type="sldNum" sz="quarter" idx="10"/>
          </p:nvPr>
        </p:nvSpPr>
        <p:spPr/>
        <p:txBody>
          <a:bodyPr/>
          <a:lstStyle/>
          <a:p>
            <a:fld id="{C773CAAA-2DA0-4EA5-8078-8CBB5B11641F}" type="slidenum">
              <a:rPr lang="en-AU" smtClean="0"/>
              <a:t>19</a:t>
            </a:fld>
            <a:endParaRPr lang="en-AU"/>
          </a:p>
        </p:txBody>
      </p:sp>
    </p:spTree>
    <p:extLst>
      <p:ext uri="{BB962C8B-B14F-4D97-AF65-F5344CB8AC3E}">
        <p14:creationId xmlns:p14="http://schemas.microsoft.com/office/powerpoint/2010/main" val="345517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This </a:t>
            </a:r>
            <a:r>
              <a:rPr lang="en-AU" sz="1200" dirty="0" smtClean="0"/>
              <a:t>VIDEO</a:t>
            </a:r>
            <a:r>
              <a:rPr lang="en-AU" sz="1200" baseline="0" dirty="0" smtClean="0"/>
              <a:t> </a:t>
            </a:r>
            <a:r>
              <a:rPr lang="en-AU" sz="1200" dirty="0" smtClean="0"/>
              <a:t>is </a:t>
            </a:r>
            <a:r>
              <a:rPr lang="en-AU" sz="1200" dirty="0"/>
              <a:t>a short </a:t>
            </a:r>
            <a:r>
              <a:rPr lang="en-AU" sz="1200" dirty="0" smtClean="0"/>
              <a:t>introduction on the </a:t>
            </a:r>
            <a:r>
              <a:rPr lang="en-AU" sz="1200" dirty="0"/>
              <a:t>value of the SACE, introduced by </a:t>
            </a:r>
            <a:r>
              <a:rPr lang="en-AU" sz="1200" dirty="0" smtClean="0"/>
              <a:t>SACE Board Chief </a:t>
            </a:r>
            <a:r>
              <a:rPr lang="en-AU" sz="1200" dirty="0"/>
              <a:t>Executive, Professor Martin Westwell.</a:t>
            </a:r>
            <a:endParaRPr lang="en-AU" sz="1100" i="0" dirty="0"/>
          </a:p>
        </p:txBody>
      </p:sp>
      <p:sp>
        <p:nvSpPr>
          <p:cNvPr id="4" name="Slide Number Placeholder 3"/>
          <p:cNvSpPr>
            <a:spLocks noGrp="1"/>
          </p:cNvSpPr>
          <p:nvPr>
            <p:ph type="sldNum" sz="quarter" idx="10"/>
          </p:nvPr>
        </p:nvSpPr>
        <p:spPr/>
        <p:txBody>
          <a:bodyPr/>
          <a:lstStyle/>
          <a:p>
            <a:fld id="{C773CAAA-2DA0-4EA5-8078-8CBB5B11641F}" type="slidenum">
              <a:rPr lang="en-AU" smtClean="0"/>
              <a:t>2</a:t>
            </a:fld>
            <a:endParaRPr lang="en-AU" dirty="0"/>
          </a:p>
        </p:txBody>
      </p:sp>
    </p:spTree>
    <p:extLst>
      <p:ext uri="{BB962C8B-B14F-4D97-AF65-F5344CB8AC3E}">
        <p14:creationId xmlns:p14="http://schemas.microsoft.com/office/powerpoint/2010/main" val="29595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Our school </a:t>
            </a:r>
            <a:endParaRPr lang="en-AU" dirty="0" smtClean="0"/>
          </a:p>
          <a:p>
            <a:r>
              <a:rPr lang="en-AU" dirty="0" smtClean="0"/>
              <a:t>Our school’s SACE coordinator, teachers and other school leaders are here to help and can:</a:t>
            </a:r>
          </a:p>
          <a:p>
            <a:pPr marL="171450" lvl="0" indent="-171450">
              <a:buFont typeface="Arial" panose="020B0604020202020204" pitchFamily="34" charset="0"/>
              <a:buChar char="•"/>
            </a:pPr>
            <a:r>
              <a:rPr lang="en-US" dirty="0" smtClean="0"/>
              <a:t>Offer advice and information on the subjects being offered</a:t>
            </a:r>
            <a:endParaRPr lang="en-AU" dirty="0" smtClean="0"/>
          </a:p>
          <a:p>
            <a:pPr marL="171450" lvl="0" indent="-171450">
              <a:buFont typeface="Arial" panose="020B0604020202020204" pitchFamily="34" charset="0"/>
              <a:buChar char="•"/>
            </a:pPr>
            <a:r>
              <a:rPr lang="en-AU" dirty="0" smtClean="0"/>
              <a:t>Help your child select subjects that suit their interests and plans </a:t>
            </a:r>
          </a:p>
          <a:p>
            <a:pPr marL="171450" lvl="0" indent="-171450">
              <a:buFont typeface="Arial" panose="020B0604020202020204" pitchFamily="34" charset="0"/>
              <a:buChar char="•"/>
            </a:pPr>
            <a:r>
              <a:rPr lang="en-AU" dirty="0" smtClean="0"/>
              <a:t>Advise your child about the best subjects to take to prepare for their preferred tertiary education course or area of employment </a:t>
            </a:r>
          </a:p>
          <a:p>
            <a:pPr marL="171450" indent="-171450">
              <a:buFont typeface="Arial" panose="020B0604020202020204" pitchFamily="34" charset="0"/>
              <a:buChar char="•"/>
            </a:pPr>
            <a:r>
              <a:rPr lang="en-AU" dirty="0" smtClean="0"/>
              <a:t>Advise your child on vocational education and training (VET) options available to them, through our school or a registered training organisation (RTO). </a:t>
            </a:r>
          </a:p>
        </p:txBody>
      </p:sp>
      <p:sp>
        <p:nvSpPr>
          <p:cNvPr id="4" name="Slide Number Placeholder 3"/>
          <p:cNvSpPr>
            <a:spLocks noGrp="1"/>
          </p:cNvSpPr>
          <p:nvPr>
            <p:ph type="sldNum" sz="quarter" idx="10"/>
          </p:nvPr>
        </p:nvSpPr>
        <p:spPr/>
        <p:txBody>
          <a:bodyPr/>
          <a:lstStyle/>
          <a:p>
            <a:fld id="{C773CAAA-2DA0-4EA5-8078-8CBB5B11641F}" type="slidenum">
              <a:rPr lang="en-AU" smtClean="0"/>
              <a:t>20</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If you are looking for ways to further support your child through their SACE journey, more information can be found under ‘studying the SACE’ on the SACE website </a:t>
            </a:r>
            <a:r>
              <a:rPr lang="en-AU" sz="1300" u="sng" dirty="0">
                <a:hlinkClick r:id="rId3"/>
              </a:rPr>
              <a:t>www.sace.sa.edu.au</a:t>
            </a:r>
            <a:endParaRPr lang="en-AU" sz="1300" dirty="0"/>
          </a:p>
          <a:p>
            <a:r>
              <a:rPr lang="en-AU" sz="1300" dirty="0"/>
              <a:t> </a:t>
            </a:r>
          </a:p>
          <a:p>
            <a:r>
              <a:rPr lang="en-AU" sz="1300" dirty="0"/>
              <a:t>Alternatively contact the SACE Board at:</a:t>
            </a:r>
          </a:p>
          <a:p>
            <a:r>
              <a:rPr lang="en-AU" sz="1300" dirty="0"/>
              <a:t> </a:t>
            </a:r>
          </a:p>
          <a:p>
            <a:r>
              <a:rPr lang="en-AU" sz="1300" dirty="0"/>
              <a:t>60 Greenhill Road, Wayville </a:t>
            </a:r>
          </a:p>
          <a:p>
            <a:r>
              <a:rPr lang="en-AU" sz="1300" dirty="0"/>
              <a:t>South Australia, 5034</a:t>
            </a:r>
          </a:p>
          <a:p>
            <a:r>
              <a:rPr lang="en-AU" sz="1300" dirty="0"/>
              <a:t>8115 4700</a:t>
            </a:r>
          </a:p>
          <a:p>
            <a:r>
              <a:rPr lang="en-AU" sz="1300" u="sng" dirty="0">
                <a:hlinkClick r:id="rId4"/>
              </a:rPr>
              <a:t>SACE.Info@sa.gov.au</a:t>
            </a:r>
            <a:r>
              <a:rPr lang="en-AU" sz="1300" dirty="0"/>
              <a:t>  </a:t>
            </a:r>
          </a:p>
          <a:p>
            <a:endParaRPr lang="en-AU" dirty="0" smtClean="0"/>
          </a:p>
        </p:txBody>
      </p:sp>
      <p:sp>
        <p:nvSpPr>
          <p:cNvPr id="4" name="Slide Number Placeholder 3"/>
          <p:cNvSpPr>
            <a:spLocks noGrp="1"/>
          </p:cNvSpPr>
          <p:nvPr>
            <p:ph type="sldNum" sz="quarter" idx="10"/>
          </p:nvPr>
        </p:nvSpPr>
        <p:spPr/>
        <p:txBody>
          <a:bodyPr/>
          <a:lstStyle/>
          <a:p>
            <a:fld id="{C773CAAA-2DA0-4EA5-8078-8CBB5B11641F}" type="slidenum">
              <a:rPr lang="en-AU" smtClean="0"/>
              <a:t>21</a:t>
            </a:fld>
            <a:endParaRPr lang="en-AU"/>
          </a:p>
        </p:txBody>
      </p:sp>
    </p:spTree>
    <p:extLst>
      <p:ext uri="{BB962C8B-B14F-4D97-AF65-F5344CB8AC3E}">
        <p14:creationId xmlns:p14="http://schemas.microsoft.com/office/powerpoint/2010/main" val="348287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773CAAA-2DA0-4EA5-8078-8CBB5B11641F}" type="slidenum">
              <a:rPr lang="en-AU" smtClean="0"/>
              <a:t>22</a:t>
            </a:fld>
            <a:endParaRPr lang="en-AU"/>
          </a:p>
        </p:txBody>
      </p:sp>
    </p:spTree>
    <p:extLst>
      <p:ext uri="{BB962C8B-B14F-4D97-AF65-F5344CB8AC3E}">
        <p14:creationId xmlns:p14="http://schemas.microsoft.com/office/powerpoint/2010/main" val="29472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23</a:t>
            </a:fld>
            <a:endParaRPr lang="en-AU"/>
          </a:p>
        </p:txBody>
      </p:sp>
    </p:spTree>
    <p:extLst>
      <p:ext uri="{BB962C8B-B14F-4D97-AF65-F5344CB8AC3E}">
        <p14:creationId xmlns:p14="http://schemas.microsoft.com/office/powerpoint/2010/main" val="2832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a:t>An internationally recognised qualification for life designed to help develop your child’s capabilities. </a:t>
            </a:r>
            <a:br>
              <a:rPr lang="en-AU" sz="1200" dirty="0"/>
            </a:br>
            <a:endParaRPr lang="en-AU" sz="1200" dirty="0"/>
          </a:p>
          <a:p>
            <a:pPr lvl="0"/>
            <a:r>
              <a:rPr lang="en-AU" sz="1200" dirty="0"/>
              <a:t>Designed to develop their skills and knowledge to live, work and participate successfully in an ever changing society.</a:t>
            </a:r>
          </a:p>
          <a:p>
            <a:pPr lvl="0"/>
            <a:endParaRPr lang="en-AU" sz="1200" dirty="0"/>
          </a:p>
          <a:p>
            <a:pPr lvl="0"/>
            <a:r>
              <a:rPr lang="en-AU" sz="1200" dirty="0"/>
              <a:t>Offer your child the flexibility to choose their subjects and complete the qualification in a timeframe that suits them and their lifestyle. </a:t>
            </a:r>
          </a:p>
          <a:p>
            <a:r>
              <a:rPr lang="en-AU" sz="1300" dirty="0"/>
              <a:t> </a:t>
            </a:r>
          </a:p>
        </p:txBody>
      </p:sp>
      <p:sp>
        <p:nvSpPr>
          <p:cNvPr id="4" name="Slide Number Placeholder 3"/>
          <p:cNvSpPr>
            <a:spLocks noGrp="1"/>
          </p:cNvSpPr>
          <p:nvPr>
            <p:ph type="sldNum" sz="quarter" idx="10"/>
          </p:nvPr>
        </p:nvSpPr>
        <p:spPr/>
        <p:txBody>
          <a:bodyPr/>
          <a:lstStyle/>
          <a:p>
            <a:fld id="{C773CAAA-2DA0-4EA5-8078-8CBB5B11641F}" type="slidenum">
              <a:rPr lang="en-AU" smtClean="0"/>
              <a:t>3</a:t>
            </a:fld>
            <a:endParaRPr lang="en-AU"/>
          </a:p>
        </p:txBody>
      </p:sp>
    </p:spTree>
    <p:extLst>
      <p:ext uri="{BB962C8B-B14F-4D97-AF65-F5344CB8AC3E}">
        <p14:creationId xmlns:p14="http://schemas.microsoft.com/office/powerpoint/2010/main" val="199471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Capabilities</a:t>
            </a:r>
            <a:r>
              <a:rPr lang="en-AU" sz="1200" baseline="0" dirty="0" smtClean="0"/>
              <a:t> - </a:t>
            </a:r>
            <a:endParaRPr lang="en-US" sz="1200" dirty="0" smtClean="0"/>
          </a:p>
          <a:p>
            <a:r>
              <a:rPr lang="en-US" sz="1200" b="0" i="0" kern="1200" dirty="0" smtClean="0">
                <a:solidFill>
                  <a:schemeClr val="tx1"/>
                </a:solidFill>
                <a:effectLst/>
                <a:latin typeface="+mn-lt"/>
                <a:ea typeface="+mn-ea"/>
                <a:cs typeface="+mn-cs"/>
              </a:rPr>
              <a:t>As your child studies the SACE, they gain valuable literacy, numeracy, critical thinking and problem-solving skills, while gaining knowledge about the specific subjects they choose.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SACE also helps them learn how to work with and alongside others, and to understand how their decisions can affect people, situations and the world.</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capabilities are essential to their future education, training and careers, and their role as an active and informed citizen.</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SACE brand illustration depicts the world of change within which students learn, and the capabilities they achieve along the way.</a:t>
            </a:r>
          </a:p>
          <a:p>
            <a:endParaRPr lang="en-US" sz="1200" b="0" i="0" kern="1200" dirty="0" smtClean="0">
              <a:solidFill>
                <a:schemeClr val="tx1"/>
              </a:solidFill>
              <a:effectLst/>
              <a:latin typeface="+mn-lt"/>
              <a:ea typeface="+mn-ea"/>
              <a:cs typeface="+mn-cs"/>
            </a:endParaRPr>
          </a:p>
          <a:p>
            <a:endParaRPr lang="en-AU" sz="1200" dirty="0"/>
          </a:p>
        </p:txBody>
      </p:sp>
      <p:sp>
        <p:nvSpPr>
          <p:cNvPr id="4" name="Slide Number Placeholder 3"/>
          <p:cNvSpPr>
            <a:spLocks noGrp="1"/>
          </p:cNvSpPr>
          <p:nvPr>
            <p:ph type="sldNum" sz="quarter" idx="10"/>
          </p:nvPr>
        </p:nvSpPr>
        <p:spPr/>
        <p:txBody>
          <a:bodyPr/>
          <a:lstStyle/>
          <a:p>
            <a:fld id="{C773CAAA-2DA0-4EA5-8078-8CBB5B11641F}" type="slidenum">
              <a:rPr lang="en-AU" smtClean="0"/>
              <a:t>4</a:t>
            </a:fld>
            <a:endParaRPr lang="en-AU" dirty="0"/>
          </a:p>
        </p:txBody>
      </p:sp>
    </p:spTree>
    <p:extLst>
      <p:ext uri="{BB962C8B-B14F-4D97-AF65-F5344CB8AC3E}">
        <p14:creationId xmlns:p14="http://schemas.microsoft.com/office/powerpoint/2010/main" val="110434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want our students to explore their capabilities, challenge themselves and discover what they can achieve.</a:t>
            </a:r>
            <a:br>
              <a:rPr lang="en-US"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Literacy - </a:t>
            </a:r>
            <a:r>
              <a:rPr lang="en-AU" sz="1200" kern="1200" dirty="0" smtClean="0">
                <a:solidFill>
                  <a:schemeClr val="tx1"/>
                </a:solidFill>
                <a:effectLst/>
                <a:latin typeface="+mn-lt"/>
                <a:ea typeface="+mn-ea"/>
                <a:cs typeface="+mn-cs"/>
              </a:rPr>
              <a:t>We develop skills to understand and interpret a variety of texts and people in a range of different situations and countries.</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Critical and creative thinking - </a:t>
            </a:r>
            <a:r>
              <a:rPr lang="en-AU" sz="1200" kern="1200" dirty="0" smtClean="0">
                <a:solidFill>
                  <a:schemeClr val="tx1"/>
                </a:solidFill>
                <a:effectLst/>
                <a:latin typeface="+mn-lt"/>
                <a:ea typeface="+mn-ea"/>
                <a:cs typeface="+mn-cs"/>
              </a:rPr>
              <a:t>We use critical and creative thinking skills to identify and analyse complex topics and questions, and develop innovative solutions.</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Ethical understanding - </a:t>
            </a:r>
            <a:r>
              <a:rPr lang="en-AU" sz="1200" kern="1200" dirty="0" smtClean="0">
                <a:solidFill>
                  <a:schemeClr val="tx1"/>
                </a:solidFill>
                <a:effectLst/>
                <a:latin typeface="+mn-lt"/>
                <a:ea typeface="+mn-ea"/>
                <a:cs typeface="+mn-cs"/>
              </a:rPr>
              <a:t>We develop a deep understanding of ethical issues and how to manage them.</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Intercultural understanding - </a:t>
            </a:r>
            <a:r>
              <a:rPr lang="en-AU" sz="1200" kern="1200" dirty="0" smtClean="0">
                <a:solidFill>
                  <a:schemeClr val="tx1"/>
                </a:solidFill>
                <a:effectLst/>
                <a:latin typeface="+mn-lt"/>
                <a:ea typeface="+mn-ea"/>
                <a:cs typeface="+mn-cs"/>
              </a:rPr>
              <a:t>We appreciate and respect other people’s social and cultural backgrounds and learn about the diversity of our nation and the world.</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Personal and social - </a:t>
            </a:r>
            <a:r>
              <a:rPr lang="en-AU" sz="1200" kern="1200" dirty="0" smtClean="0">
                <a:solidFill>
                  <a:schemeClr val="tx1"/>
                </a:solidFill>
                <a:effectLst/>
                <a:latin typeface="+mn-lt"/>
                <a:ea typeface="+mn-ea"/>
                <a:cs typeface="+mn-cs"/>
              </a:rPr>
              <a:t>We are confident, self-disciplined and independent people, who can work in a team and are resilient to deal with challenging situations.</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Information and communication technology - </a:t>
            </a:r>
            <a:r>
              <a:rPr lang="en-AU" sz="1200" kern="1200" dirty="0" smtClean="0">
                <a:solidFill>
                  <a:schemeClr val="tx1"/>
                </a:solidFill>
                <a:effectLst/>
                <a:latin typeface="+mn-lt"/>
                <a:ea typeface="+mn-ea"/>
                <a:cs typeface="+mn-cs"/>
              </a:rPr>
              <a:t>We learn how to use current and emerging technologies and understand their impact on society and the workplace.</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Numeracy - </a:t>
            </a:r>
            <a:r>
              <a:rPr lang="en-AU" sz="1200" kern="1200" dirty="0" smtClean="0">
                <a:solidFill>
                  <a:schemeClr val="tx1"/>
                </a:solidFill>
                <a:effectLst/>
                <a:latin typeface="+mn-lt"/>
                <a:ea typeface="+mn-ea"/>
                <a:cs typeface="+mn-cs"/>
              </a:rPr>
              <a:t>We gain knowledge to use Mathematics to effectively interpret information and make recommendations.</a:t>
            </a:r>
            <a:endParaRPr lang="en-AU" sz="1300" dirty="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5</a:t>
            </a:fld>
            <a:endParaRPr lang="en-AU"/>
          </a:p>
        </p:txBody>
      </p:sp>
    </p:spTree>
    <p:extLst>
      <p:ext uri="{BB962C8B-B14F-4D97-AF65-F5344CB8AC3E}">
        <p14:creationId xmlns:p14="http://schemas.microsoft.com/office/powerpoint/2010/main" val="23907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smtClean="0"/>
              <a:t>Tonight</a:t>
            </a:r>
            <a:r>
              <a:rPr lang="en-AU" sz="1200" baseline="0" dirty="0" smtClean="0"/>
              <a:t> we will be looking at your child’s SACE journey, how they will become a </a:t>
            </a:r>
            <a:r>
              <a:rPr lang="en-AU" sz="1200" dirty="0" smtClean="0"/>
              <a:t>successful and resilient learner, a confident and creative individual and an active and informed citizen who at the end of their</a:t>
            </a:r>
            <a:r>
              <a:rPr lang="en-AU" sz="1200" baseline="0" dirty="0" smtClean="0"/>
              <a:t> journey</a:t>
            </a:r>
            <a:r>
              <a:rPr lang="en-AU" sz="1200" dirty="0" smtClean="0"/>
              <a:t> will be ready to succeed in further education, training or the workforce.</a:t>
            </a:r>
          </a:p>
          <a:p>
            <a:endParaRPr lang="en-US" sz="1200" dirty="0" smtClean="0"/>
          </a:p>
          <a:p>
            <a:r>
              <a:rPr lang="en-US" sz="1200" dirty="0" smtClean="0"/>
              <a:t>To start we will take a quick look at how the</a:t>
            </a:r>
            <a:r>
              <a:rPr lang="en-US" sz="1200" baseline="0" dirty="0" smtClean="0"/>
              <a:t> SACE </a:t>
            </a:r>
            <a:r>
              <a:rPr lang="en-US" sz="1200" dirty="0" smtClean="0"/>
              <a:t>works. </a:t>
            </a:r>
            <a:endParaRPr lang="en-AU" dirty="0" smtClean="0"/>
          </a:p>
          <a:p>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6</a:t>
            </a:fld>
            <a:endParaRPr lang="en-AU"/>
          </a:p>
        </p:txBody>
      </p:sp>
    </p:spTree>
    <p:extLst>
      <p:ext uri="{BB962C8B-B14F-4D97-AF65-F5344CB8AC3E}">
        <p14:creationId xmlns:p14="http://schemas.microsoft.com/office/powerpoint/2010/main" val="272070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Building</a:t>
            </a:r>
            <a:r>
              <a:rPr lang="en-US" i="0" baseline="0" dirty="0" smtClean="0"/>
              <a:t> your credits – SACE Animation </a:t>
            </a:r>
            <a:endParaRPr lang="en-AU" i="0" dirty="0"/>
          </a:p>
        </p:txBody>
      </p:sp>
      <p:sp>
        <p:nvSpPr>
          <p:cNvPr id="4" name="Slide Number Placeholder 3"/>
          <p:cNvSpPr>
            <a:spLocks noGrp="1"/>
          </p:cNvSpPr>
          <p:nvPr>
            <p:ph type="sldNum" sz="quarter" idx="10"/>
          </p:nvPr>
        </p:nvSpPr>
        <p:spPr/>
        <p:txBody>
          <a:bodyPr/>
          <a:lstStyle/>
          <a:p>
            <a:fld id="{C773CAAA-2DA0-4EA5-8078-8CBB5B11641F}" type="slidenum">
              <a:rPr lang="en-AU" smtClean="0"/>
              <a:t>7</a:t>
            </a:fld>
            <a:endParaRPr lang="en-AU" dirty="0"/>
          </a:p>
        </p:txBody>
      </p:sp>
    </p:spTree>
    <p:extLst>
      <p:ext uri="{BB962C8B-B14F-4D97-AF65-F5344CB8AC3E}">
        <p14:creationId xmlns:p14="http://schemas.microsoft.com/office/powerpoint/2010/main" val="394910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Your child’s SACE journey starts with the Personal Learning Plan (PLP).</a:t>
            </a:r>
          </a:p>
          <a:p>
            <a:endParaRPr lang="en-US" dirty="0" smtClean="0"/>
          </a:p>
          <a:p>
            <a:r>
              <a:rPr lang="en-US" b="1" dirty="0" smtClean="0"/>
              <a:t>What is the Personal Learning Plan (PLP)?</a:t>
            </a:r>
            <a:endParaRPr lang="en-AU" b="1" dirty="0" smtClean="0"/>
          </a:p>
          <a:p>
            <a:r>
              <a:rPr lang="en-US" dirty="0" smtClean="0"/>
              <a:t>A 10-credit Stage 1 subject</a:t>
            </a:r>
            <a:endParaRPr lang="en-AU" dirty="0" smtClean="0"/>
          </a:p>
          <a:p>
            <a:r>
              <a:rPr lang="en-AU" dirty="0" smtClean="0"/>
              <a:t>Encourages your child to think about their choices</a:t>
            </a:r>
          </a:p>
          <a:p>
            <a:pPr lvl="0"/>
            <a:r>
              <a:rPr lang="en-AU" dirty="0" smtClean="0"/>
              <a:t>Identifies their interests and strengths</a:t>
            </a:r>
          </a:p>
          <a:p>
            <a:pPr lvl="0"/>
            <a:r>
              <a:rPr lang="en-AU" dirty="0" smtClean="0"/>
              <a:t>Sets personal and learning goals</a:t>
            </a:r>
          </a:p>
          <a:p>
            <a:pPr lvl="0"/>
            <a:r>
              <a:rPr lang="en-AU" dirty="0" smtClean="0"/>
              <a:t>Look at their future options and consider different career paths</a:t>
            </a:r>
          </a:p>
          <a:p>
            <a:pPr lvl="0"/>
            <a:r>
              <a:rPr lang="en-AU" dirty="0" smtClean="0"/>
              <a:t>Creates a solid foundation for Year 11 and Year 12 studies </a:t>
            </a:r>
          </a:p>
          <a:p>
            <a:pPr lvl="0"/>
            <a:r>
              <a:rPr lang="en-AU" dirty="0" smtClean="0"/>
              <a:t>Helps identify what subjects they might like to study</a:t>
            </a:r>
          </a:p>
          <a:p>
            <a:pPr lvl="0"/>
            <a:r>
              <a:rPr lang="en-AU" dirty="0" smtClean="0"/>
              <a:t>Participate in courses and activities outside school that will help them achieve their goals. </a:t>
            </a:r>
          </a:p>
          <a:p>
            <a:pPr lvl="0"/>
            <a:r>
              <a:rPr lang="en-AU" dirty="0" smtClean="0"/>
              <a:t>Your child will need to achieve at least a C grade.</a:t>
            </a:r>
            <a:endParaRPr lang="en-AU" dirty="0"/>
          </a:p>
        </p:txBody>
      </p:sp>
      <p:sp>
        <p:nvSpPr>
          <p:cNvPr id="4" name="Slide Number Placeholder 3"/>
          <p:cNvSpPr>
            <a:spLocks noGrp="1"/>
          </p:cNvSpPr>
          <p:nvPr>
            <p:ph type="sldNum" sz="quarter" idx="10"/>
          </p:nvPr>
        </p:nvSpPr>
        <p:spPr/>
        <p:txBody>
          <a:bodyPr/>
          <a:lstStyle/>
          <a:p>
            <a:fld id="{C773CAAA-2DA0-4EA5-8078-8CBB5B11641F}" type="slidenum">
              <a:rPr lang="en-AU" smtClean="0"/>
              <a:t>8</a:t>
            </a:fld>
            <a:endParaRPr lang="en-AU"/>
          </a:p>
        </p:txBody>
      </p:sp>
    </p:spTree>
    <p:extLst>
      <p:ext uri="{BB962C8B-B14F-4D97-AF65-F5344CB8AC3E}">
        <p14:creationId xmlns:p14="http://schemas.microsoft.com/office/powerpoint/2010/main" val="142907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a:t>
            </a:r>
            <a:r>
              <a:rPr lang="en-US" baseline="0" dirty="0" smtClean="0"/>
              <a:t> Project is an important opportunity for students to develop skills relevant to their future beyond school. </a:t>
            </a:r>
            <a:endParaRPr lang="en-AU" dirty="0" smtClean="0"/>
          </a:p>
          <a:p>
            <a:endParaRPr lang="en-AU" dirty="0" smtClean="0"/>
          </a:p>
          <a:p>
            <a:r>
              <a:rPr lang="en-AU" dirty="0" smtClean="0"/>
              <a:t>The Research Project is a one semester (10 credit) compulsory subject. </a:t>
            </a:r>
          </a:p>
          <a:p>
            <a:r>
              <a:rPr lang="en-AU" dirty="0" smtClean="0"/>
              <a:t>Your child will research a topic question in-depth that really interests them</a:t>
            </a:r>
            <a:r>
              <a:rPr lang="en-AU" baseline="0" dirty="0" smtClean="0"/>
              <a:t> and will explore their interest area using </a:t>
            </a:r>
            <a:r>
              <a:rPr lang="en-AU" dirty="0" smtClean="0"/>
              <a:t>their creativity and initiative, and develop the research, presentation and project management skills they will need to be successful at university, further study, work and life. </a:t>
            </a:r>
          </a:p>
          <a:p>
            <a:endParaRPr lang="en-US" dirty="0" smtClean="0"/>
          </a:p>
          <a:p>
            <a:r>
              <a:rPr lang="en-US" dirty="0" smtClean="0"/>
              <a:t>Skills</a:t>
            </a:r>
            <a:r>
              <a:rPr lang="en-US" baseline="0" dirty="0" smtClean="0"/>
              <a:t> include the ability to </a:t>
            </a:r>
            <a:r>
              <a:rPr lang="en-US" baseline="0" dirty="0" err="1" smtClean="0"/>
              <a:t>analyse</a:t>
            </a:r>
            <a:r>
              <a:rPr lang="en-US" baseline="0" dirty="0" smtClean="0"/>
              <a:t> information, make judgement and evaluate.</a:t>
            </a:r>
            <a:endParaRPr lang="en-AU" dirty="0" smtClean="0"/>
          </a:p>
          <a:p>
            <a:endParaRPr lang="en-US" dirty="0" smtClean="0"/>
          </a:p>
          <a:p>
            <a:r>
              <a:rPr lang="en-AU" dirty="0" smtClean="0"/>
              <a:t>Previous research questions include:</a:t>
            </a:r>
          </a:p>
          <a:p>
            <a:r>
              <a:rPr lang="en-US" dirty="0" smtClean="0"/>
              <a:t>• ‘How the media influences the Australian asylum seeker debate?’ </a:t>
            </a:r>
          </a:p>
          <a:p>
            <a:r>
              <a:rPr lang="en-US" dirty="0" smtClean="0"/>
              <a:t>• ‘To what extent does the architectural  redevelopment of the laneways in Adelaide contribute to making a more vibrant city?’</a:t>
            </a:r>
          </a:p>
          <a:p>
            <a:r>
              <a:rPr lang="en-US" dirty="0" smtClean="0"/>
              <a:t>• ‘What is the best method for upholstering a chair?’</a:t>
            </a:r>
          </a:p>
          <a:p>
            <a:r>
              <a:rPr lang="en-US" dirty="0" smtClean="0"/>
              <a:t>• ‘What is the future of the southern hairy-nosed wombat?’ </a:t>
            </a:r>
          </a:p>
          <a:p>
            <a:r>
              <a:rPr lang="en-AU" dirty="0" smtClean="0"/>
              <a:t/>
            </a:r>
            <a:br>
              <a:rPr lang="en-AU" dirty="0" smtClean="0"/>
            </a:br>
            <a:r>
              <a:rPr lang="en-AU" dirty="0" smtClean="0"/>
              <a:t>If your child can’t think of a topic, try getting them to thinking about:</a:t>
            </a:r>
          </a:p>
          <a:p>
            <a:pPr marL="171450" lvl="0" indent="-171450">
              <a:buFont typeface="Arial" panose="020B0604020202020204" pitchFamily="34" charset="0"/>
              <a:buChar char="•"/>
            </a:pPr>
            <a:r>
              <a:rPr lang="en-AU" dirty="0" smtClean="0"/>
              <a:t>a topic that they are interested in, but haven’t had the chance to investigate</a:t>
            </a:r>
          </a:p>
          <a:p>
            <a:pPr marL="171450" lvl="0" indent="-171450">
              <a:buFont typeface="Arial" panose="020B0604020202020204" pitchFamily="34" charset="0"/>
              <a:buChar char="•"/>
            </a:pPr>
            <a:r>
              <a:rPr lang="en-AU" dirty="0" smtClean="0"/>
              <a:t>Their interests outside school</a:t>
            </a:r>
          </a:p>
          <a:p>
            <a:pPr marL="171450" lvl="0" indent="-171450">
              <a:buFont typeface="Arial" panose="020B0604020202020204" pitchFamily="34" charset="0"/>
              <a:buChar char="•"/>
            </a:pPr>
            <a:r>
              <a:rPr lang="en-AU" dirty="0" smtClean="0"/>
              <a:t>Their future plans and ambitions.</a:t>
            </a:r>
          </a:p>
          <a:p>
            <a:endParaRPr lang="en-AU" dirty="0" smtClean="0"/>
          </a:p>
        </p:txBody>
      </p:sp>
      <p:sp>
        <p:nvSpPr>
          <p:cNvPr id="4" name="Slide Number Placeholder 3"/>
          <p:cNvSpPr>
            <a:spLocks noGrp="1"/>
          </p:cNvSpPr>
          <p:nvPr>
            <p:ph type="sldNum" sz="quarter" idx="10"/>
          </p:nvPr>
        </p:nvSpPr>
        <p:spPr/>
        <p:txBody>
          <a:bodyPr/>
          <a:lstStyle/>
          <a:p>
            <a:fld id="{C773CAAA-2DA0-4EA5-8078-8CBB5B11641F}" type="slidenum">
              <a:rPr lang="en-AU" smtClean="0"/>
              <a:t>9</a:t>
            </a:fld>
            <a:endParaRPr lang="en-AU"/>
          </a:p>
        </p:txBody>
      </p:sp>
    </p:spTree>
    <p:extLst>
      <p:ext uri="{BB962C8B-B14F-4D97-AF65-F5344CB8AC3E}">
        <p14:creationId xmlns:p14="http://schemas.microsoft.com/office/powerpoint/2010/main" val="142907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29/07/2020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232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29/07/2020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98611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29/07/2020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5800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FA11954-3D51-40CB-8BB6-FF50000F1C51}" type="datetimeFigureOut">
              <a:rPr lang="en-AU" smtClean="0"/>
              <a:t>29/07/2020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2026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11954-3D51-40CB-8BB6-FF50000F1C51}" type="datetimeFigureOut">
              <a:rPr lang="en-AU" smtClean="0"/>
              <a:t>29/07/2020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05620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FA11954-3D51-40CB-8BB6-FF50000F1C51}" type="datetimeFigureOut">
              <a:rPr lang="en-AU" smtClean="0"/>
              <a:t>29/07/2020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24834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FA11954-3D51-40CB-8BB6-FF50000F1C51}" type="datetimeFigureOut">
              <a:rPr lang="en-AU" smtClean="0"/>
              <a:t>29/07/2020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54434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FA11954-3D51-40CB-8BB6-FF50000F1C51}" type="datetimeFigureOut">
              <a:rPr lang="en-AU" smtClean="0"/>
              <a:t>29/07/2020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46086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1954-3D51-40CB-8BB6-FF50000F1C51}" type="datetimeFigureOut">
              <a:rPr lang="en-AU" smtClean="0"/>
              <a:t>29/07/2020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384183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29/07/2020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44242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11954-3D51-40CB-8BB6-FF50000F1C51}" type="datetimeFigureOut">
              <a:rPr lang="en-AU" smtClean="0"/>
              <a:t>29/07/2020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513999-13F6-4B5C-9A73-2CA33F71EB75}" type="slidenum">
              <a:rPr lang="en-AU" smtClean="0"/>
              <a:t>‹#›</a:t>
            </a:fld>
            <a:endParaRPr lang="en-AU"/>
          </a:p>
        </p:txBody>
      </p:sp>
    </p:spTree>
    <p:extLst>
      <p:ext uri="{BB962C8B-B14F-4D97-AF65-F5344CB8AC3E}">
        <p14:creationId xmlns:p14="http://schemas.microsoft.com/office/powerpoint/2010/main" val="17301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B8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1954-3D51-40CB-8BB6-FF50000F1C51}" type="datetimeFigureOut">
              <a:rPr lang="en-AU" smtClean="0"/>
              <a:t>29/07/2020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13999-13F6-4B5C-9A73-2CA33F71EB75}" type="slidenum">
              <a:rPr lang="en-AU" smtClean="0"/>
              <a:t>‹#›</a:t>
            </a:fld>
            <a:endParaRPr lang="en-AU"/>
          </a:p>
        </p:txBody>
      </p:sp>
    </p:spTree>
    <p:extLst>
      <p:ext uri="{BB962C8B-B14F-4D97-AF65-F5344CB8AC3E}">
        <p14:creationId xmlns:p14="http://schemas.microsoft.com/office/powerpoint/2010/main" val="117418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embed/yVSnCyU3EMQ?rel=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embed/kXLk2FhuGqo?re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6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95536" y="3682767"/>
            <a:ext cx="6739619" cy="2554545"/>
          </a:xfrm>
          <a:prstGeom prst="rect">
            <a:avLst/>
          </a:prstGeom>
        </p:spPr>
        <p:txBody>
          <a:bodyPr wrap="square">
            <a:spAutoFit/>
          </a:bodyPr>
          <a:lstStyle/>
          <a:p>
            <a:r>
              <a:rPr lang="en-AU" sz="1600" b="1" dirty="0">
                <a:solidFill>
                  <a:srgbClr val="565A5C"/>
                </a:solidFill>
                <a:latin typeface="Arial" panose="020B0604020202020204" pitchFamily="34" charset="0"/>
                <a:cs typeface="Arial" panose="020B0604020202020204" pitchFamily="34" charset="0"/>
              </a:rPr>
              <a:t>LEARN </a:t>
            </a:r>
            <a:r>
              <a:rPr lang="en-AU" sz="1600" dirty="0">
                <a:solidFill>
                  <a:srgbClr val="565A5C"/>
                </a:solidFill>
                <a:latin typeface="Arial" panose="020B0604020202020204" pitchFamily="34" charset="0"/>
                <a:cs typeface="Arial" panose="020B0604020202020204" pitchFamily="34" charset="0"/>
              </a:rPr>
              <a:t>in and outside the </a:t>
            </a:r>
            <a:r>
              <a:rPr lang="en-AU" sz="1600" dirty="0" smtClean="0">
                <a:solidFill>
                  <a:srgbClr val="565A5C"/>
                </a:solidFill>
                <a:latin typeface="Arial" panose="020B0604020202020204" pitchFamily="34" charset="0"/>
                <a:cs typeface="Arial" panose="020B0604020202020204" pitchFamily="34" charset="0"/>
              </a:rPr>
              <a:t>classroom</a:t>
            </a:r>
          </a:p>
          <a:p>
            <a:endParaRPr lang="en-AU" sz="1600" dirty="0">
              <a:solidFill>
                <a:srgbClr val="565A5C"/>
              </a:solidFill>
              <a:latin typeface="Arial" panose="020B0604020202020204" pitchFamily="34" charset="0"/>
              <a:cs typeface="Arial" panose="020B0604020202020204" pitchFamily="34" charset="0"/>
            </a:endParaRPr>
          </a:p>
          <a:p>
            <a:r>
              <a:rPr lang="en-AU" sz="1600" b="1" dirty="0" smtClean="0">
                <a:solidFill>
                  <a:srgbClr val="565A5C"/>
                </a:solidFill>
                <a:latin typeface="Arial" panose="020B0604020202020204" pitchFamily="34" charset="0"/>
                <a:cs typeface="Arial" panose="020B0604020202020204" pitchFamily="34" charset="0"/>
              </a:rPr>
              <a:t>COMBINE </a:t>
            </a:r>
            <a:r>
              <a:rPr lang="en-AU" sz="1600" dirty="0">
                <a:solidFill>
                  <a:srgbClr val="565A5C"/>
                </a:solidFill>
                <a:latin typeface="Arial" panose="020B0604020202020204" pitchFamily="34" charset="0"/>
                <a:cs typeface="Arial" panose="020B0604020202020204" pitchFamily="34" charset="0"/>
              </a:rPr>
              <a:t>SACE subjects, community learning,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VET, </a:t>
            </a:r>
            <a:r>
              <a:rPr lang="en-AU" sz="1600" dirty="0" smtClean="0">
                <a:solidFill>
                  <a:srgbClr val="565A5C"/>
                </a:solidFill>
                <a:latin typeface="Arial" panose="020B0604020202020204" pitchFamily="34" charset="0"/>
                <a:cs typeface="Arial" panose="020B0604020202020204" pitchFamily="34" charset="0"/>
              </a:rPr>
              <a:t>university </a:t>
            </a:r>
            <a:r>
              <a:rPr lang="en-AU" sz="1600" dirty="0">
                <a:solidFill>
                  <a:srgbClr val="565A5C"/>
                </a:solidFill>
                <a:latin typeface="Arial" panose="020B0604020202020204" pitchFamily="34" charset="0"/>
                <a:cs typeface="Arial" panose="020B0604020202020204" pitchFamily="34" charset="0"/>
              </a:rPr>
              <a:t>and TAFE </a:t>
            </a:r>
            <a:r>
              <a:rPr lang="en-AU" sz="1600" dirty="0" smtClean="0">
                <a:solidFill>
                  <a:srgbClr val="565A5C"/>
                </a:solidFill>
                <a:latin typeface="Arial" panose="020B0604020202020204" pitchFamily="34" charset="0"/>
                <a:cs typeface="Arial" panose="020B0604020202020204" pitchFamily="34" charset="0"/>
              </a:rPr>
              <a:t>studies</a:t>
            </a:r>
          </a:p>
          <a:p>
            <a:endParaRPr lang="en-AU" sz="1600" dirty="0">
              <a:solidFill>
                <a:srgbClr val="565A5C"/>
              </a:solidFill>
              <a:latin typeface="Arial" panose="020B0604020202020204" pitchFamily="34" charset="0"/>
              <a:cs typeface="Arial" panose="020B0604020202020204" pitchFamily="34" charset="0"/>
            </a:endParaRPr>
          </a:p>
          <a:p>
            <a:r>
              <a:rPr lang="en-AU" sz="1600" b="1" dirty="0" smtClean="0">
                <a:solidFill>
                  <a:srgbClr val="565A5C"/>
                </a:solidFill>
                <a:latin typeface="Arial" panose="020B0604020202020204" pitchFamily="34" charset="0"/>
                <a:cs typeface="Arial" panose="020B0604020202020204" pitchFamily="34" charset="0"/>
              </a:rPr>
              <a:t>FLEXIBILITY </a:t>
            </a:r>
            <a:r>
              <a:rPr lang="en-AU" sz="1600" dirty="0">
                <a:solidFill>
                  <a:srgbClr val="565A5C"/>
                </a:solidFill>
                <a:latin typeface="Arial" panose="020B0604020202020204" pitchFamily="34" charset="0"/>
                <a:cs typeface="Arial" panose="020B0604020202020204" pitchFamily="34" charset="0"/>
              </a:rPr>
              <a:t>to study, work part time, complete a </a:t>
            </a:r>
            <a:br>
              <a:rPr lang="en-AU" sz="1600" dirty="0">
                <a:solidFill>
                  <a:srgbClr val="565A5C"/>
                </a:solidFill>
                <a:latin typeface="Arial" panose="020B0604020202020204" pitchFamily="34" charset="0"/>
                <a:cs typeface="Arial" panose="020B0604020202020204" pitchFamily="34" charset="0"/>
              </a:rPr>
            </a:br>
            <a:r>
              <a:rPr lang="en-AU" sz="1600" dirty="0">
                <a:solidFill>
                  <a:srgbClr val="565A5C"/>
                </a:solidFill>
                <a:latin typeface="Arial" panose="020B0604020202020204" pitchFamily="34" charset="0"/>
                <a:cs typeface="Arial" panose="020B0604020202020204" pitchFamily="34" charset="0"/>
              </a:rPr>
              <a:t>traineeship or </a:t>
            </a:r>
            <a:r>
              <a:rPr lang="en-AU" sz="1600" dirty="0" smtClean="0">
                <a:solidFill>
                  <a:srgbClr val="565A5C"/>
                </a:solidFill>
                <a:latin typeface="Arial" panose="020B0604020202020204" pitchFamily="34" charset="0"/>
                <a:cs typeface="Arial" panose="020B0604020202020204" pitchFamily="34" charset="0"/>
              </a:rPr>
              <a:t>apprenticeship</a:t>
            </a:r>
          </a:p>
          <a:p>
            <a:endParaRPr lang="en-US" sz="1600" dirty="0">
              <a:solidFill>
                <a:srgbClr val="565A5C"/>
              </a:solidFill>
              <a:latin typeface="Arial" panose="020B0604020202020204" pitchFamily="34" charset="0"/>
              <a:cs typeface="Arial" panose="020B0604020202020204" pitchFamily="34" charset="0"/>
            </a:endParaRPr>
          </a:p>
          <a:p>
            <a:r>
              <a:rPr lang="en-US" sz="1600" b="1" dirty="0" smtClean="0">
                <a:solidFill>
                  <a:srgbClr val="565A5C"/>
                </a:solidFill>
                <a:latin typeface="Arial" panose="020B0604020202020204" pitchFamily="34" charset="0"/>
                <a:cs typeface="Arial" panose="020B0604020202020204" pitchFamily="34" charset="0"/>
              </a:rPr>
              <a:t>COMPLETE </a:t>
            </a:r>
            <a:r>
              <a:rPr lang="en-US" sz="1600" dirty="0" smtClean="0">
                <a:solidFill>
                  <a:srgbClr val="565A5C"/>
                </a:solidFill>
                <a:latin typeface="Arial" panose="020B0604020202020204" pitchFamily="34" charset="0"/>
                <a:cs typeface="Arial" panose="020B0604020202020204" pitchFamily="34" charset="0"/>
              </a:rPr>
              <a:t>the SACE with job-ready skills </a:t>
            </a:r>
            <a:endParaRPr lang="en-AU" sz="1600" dirty="0">
              <a:solidFill>
                <a:srgbClr val="565A5C"/>
              </a:solidFill>
              <a:latin typeface="Arial" panose="020B0604020202020204" pitchFamily="34" charset="0"/>
              <a:cs typeface="Arial" panose="020B0604020202020204" pitchFamily="34" charset="0"/>
            </a:endParaRPr>
          </a:p>
          <a:p>
            <a:endParaRPr lang="en-AU"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268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2681144" y="2852936"/>
            <a:ext cx="5142178" cy="338554"/>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WHAT…</a:t>
            </a:r>
            <a:r>
              <a:rPr lang="en-US" sz="1600" dirty="0" smtClean="0">
                <a:solidFill>
                  <a:srgbClr val="565A5C"/>
                </a:solidFill>
                <a:latin typeface="Arial" panose="020B0604020202020204" pitchFamily="34" charset="0"/>
                <a:cs typeface="Arial" panose="020B0604020202020204" pitchFamily="34" charset="0"/>
              </a:rPr>
              <a:t> </a:t>
            </a:r>
          </a:p>
        </p:txBody>
      </p:sp>
      <p:sp>
        <p:nvSpPr>
          <p:cNvPr id="9" name="Rectangle 8"/>
          <p:cNvSpPr/>
          <p:nvPr/>
        </p:nvSpPr>
        <p:spPr>
          <a:xfrm>
            <a:off x="2681144" y="3613550"/>
            <a:ext cx="7410430" cy="338554"/>
          </a:xfrm>
          <a:prstGeom prst="rect">
            <a:avLst/>
          </a:prstGeom>
        </p:spPr>
        <p:txBody>
          <a:bodyPr wrap="square">
            <a:spAutoFit/>
          </a:bodyPr>
          <a:lstStyle/>
          <a:p>
            <a:r>
              <a:rPr lang="en-US" sz="1600" dirty="0" smtClean="0">
                <a:solidFill>
                  <a:srgbClr val="565A5C"/>
                </a:solidFill>
                <a:latin typeface="Arial" panose="020B0604020202020204" pitchFamily="34" charset="0"/>
                <a:cs typeface="Arial" panose="020B0604020202020204" pitchFamily="34" charset="0"/>
              </a:rPr>
              <a:t>sort </a:t>
            </a:r>
            <a:r>
              <a:rPr lang="en-US" sz="1600" dirty="0">
                <a:solidFill>
                  <a:srgbClr val="565A5C"/>
                </a:solidFill>
                <a:latin typeface="Arial" panose="020B0604020202020204" pitchFamily="34" charset="0"/>
                <a:cs typeface="Arial" panose="020B0604020202020204" pitchFamily="34" charset="0"/>
              </a:rPr>
              <a:t>of job, or types of work, will help me </a:t>
            </a:r>
            <a:r>
              <a:rPr lang="en-US" sz="1600" dirty="0" smtClean="0">
                <a:solidFill>
                  <a:srgbClr val="565A5C"/>
                </a:solidFill>
                <a:latin typeface="Arial" panose="020B0604020202020204" pitchFamily="34" charset="0"/>
                <a:cs typeface="Arial" panose="020B0604020202020204" pitchFamily="34" charset="0"/>
              </a:rPr>
              <a:t>follow my </a:t>
            </a:r>
            <a:r>
              <a:rPr lang="en-US" sz="1600" dirty="0">
                <a:solidFill>
                  <a:srgbClr val="565A5C"/>
                </a:solidFill>
                <a:latin typeface="Arial" panose="020B0604020202020204" pitchFamily="34" charset="0"/>
                <a:cs typeface="Arial" panose="020B0604020202020204" pitchFamily="34" charset="0"/>
              </a:rPr>
              <a:t>interests?</a:t>
            </a:r>
          </a:p>
        </p:txBody>
      </p:sp>
      <p:sp>
        <p:nvSpPr>
          <p:cNvPr id="50" name="Rectangle 49"/>
          <p:cNvSpPr/>
          <p:nvPr/>
        </p:nvSpPr>
        <p:spPr>
          <a:xfrm>
            <a:off x="2681144" y="3993857"/>
            <a:ext cx="7410430" cy="338554"/>
          </a:xfrm>
          <a:prstGeom prst="rect">
            <a:avLst/>
          </a:prstGeom>
        </p:spPr>
        <p:txBody>
          <a:bodyPr wrap="square">
            <a:spAutoFit/>
          </a:bodyPr>
          <a:lstStyle/>
          <a:p>
            <a:r>
              <a:rPr lang="en-US" sz="1600" dirty="0" smtClean="0">
                <a:solidFill>
                  <a:srgbClr val="565A5C"/>
                </a:solidFill>
                <a:latin typeface="Arial" panose="020B0604020202020204" pitchFamily="34" charset="0"/>
                <a:cs typeface="Arial" panose="020B0604020202020204" pitchFamily="34" charset="0"/>
              </a:rPr>
              <a:t>subjects </a:t>
            </a:r>
            <a:r>
              <a:rPr lang="en-US" sz="1600" dirty="0">
                <a:solidFill>
                  <a:srgbClr val="565A5C"/>
                </a:solidFill>
                <a:latin typeface="Arial" panose="020B0604020202020204" pitchFamily="34" charset="0"/>
                <a:cs typeface="Arial" panose="020B0604020202020204" pitchFamily="34" charset="0"/>
              </a:rPr>
              <a:t>do I need to study to follow my </a:t>
            </a:r>
            <a:r>
              <a:rPr lang="en-US" sz="1600" dirty="0" smtClean="0">
                <a:solidFill>
                  <a:srgbClr val="565A5C"/>
                </a:solidFill>
                <a:latin typeface="Arial" panose="020B0604020202020204" pitchFamily="34" charset="0"/>
                <a:cs typeface="Arial" panose="020B0604020202020204" pitchFamily="34" charset="0"/>
              </a:rPr>
              <a:t>chosen career </a:t>
            </a:r>
            <a:r>
              <a:rPr lang="en-US" sz="1600" dirty="0">
                <a:solidFill>
                  <a:srgbClr val="565A5C"/>
                </a:solidFill>
                <a:latin typeface="Arial" panose="020B0604020202020204" pitchFamily="34" charset="0"/>
                <a:cs typeface="Arial" panose="020B0604020202020204" pitchFamily="34" charset="0"/>
              </a:rPr>
              <a:t>pathway?</a:t>
            </a:r>
          </a:p>
        </p:txBody>
      </p:sp>
      <p:sp>
        <p:nvSpPr>
          <p:cNvPr id="10" name="Rectangle 9"/>
          <p:cNvSpPr/>
          <p:nvPr/>
        </p:nvSpPr>
        <p:spPr>
          <a:xfrm>
            <a:off x="2681144" y="4374164"/>
            <a:ext cx="3336170" cy="338554"/>
          </a:xfrm>
          <a:prstGeom prst="rect">
            <a:avLst/>
          </a:prstGeom>
        </p:spPr>
        <p:txBody>
          <a:bodyPr wrap="none">
            <a:spAutoFit/>
          </a:bodyPr>
          <a:lstStyle/>
          <a:p>
            <a:pPr lvl="0"/>
            <a:r>
              <a:rPr lang="en-AU" sz="1600" dirty="0" smtClean="0">
                <a:solidFill>
                  <a:srgbClr val="565A5C"/>
                </a:solidFill>
                <a:latin typeface="Arial" panose="020B0604020202020204" pitchFamily="34" charset="0"/>
                <a:cs typeface="Arial" panose="020B0604020202020204" pitchFamily="34" charset="0"/>
              </a:rPr>
              <a:t>do I </a:t>
            </a:r>
            <a:r>
              <a:rPr lang="en-AU" sz="1600" dirty="0">
                <a:solidFill>
                  <a:srgbClr val="565A5C"/>
                </a:solidFill>
                <a:latin typeface="Arial" panose="020B0604020202020204" pitchFamily="34" charset="0"/>
                <a:cs typeface="Arial" panose="020B0604020202020204" pitchFamily="34" charset="0"/>
              </a:rPr>
              <a:t>hope to gain from my studies?</a:t>
            </a:r>
          </a:p>
        </p:txBody>
      </p:sp>
      <p:sp>
        <p:nvSpPr>
          <p:cNvPr id="7" name="Rectangle 6"/>
          <p:cNvSpPr/>
          <p:nvPr/>
        </p:nvSpPr>
        <p:spPr>
          <a:xfrm>
            <a:off x="2681144" y="4754471"/>
            <a:ext cx="4572000" cy="338554"/>
          </a:xfrm>
          <a:prstGeom prst="rect">
            <a:avLst/>
          </a:prstGeom>
        </p:spPr>
        <p:txBody>
          <a:bodyPr>
            <a:spAutoFit/>
          </a:bodyPr>
          <a:lstStyle/>
          <a:p>
            <a:pPr lvl="0"/>
            <a:r>
              <a:rPr lang="en-AU" sz="1600" dirty="0" smtClean="0">
                <a:solidFill>
                  <a:srgbClr val="565A5C"/>
                </a:solidFill>
                <a:latin typeface="Arial" panose="020B0604020202020204" pitchFamily="34" charset="0"/>
                <a:cs typeface="Arial" panose="020B0604020202020204" pitchFamily="34" charset="0"/>
              </a:rPr>
              <a:t>have I learned during my PLP course?</a:t>
            </a:r>
            <a:endParaRPr lang="en-AU" sz="1600" dirty="0">
              <a:solidFill>
                <a:srgbClr val="565A5C"/>
              </a:solidFill>
              <a:latin typeface="Arial" panose="020B0604020202020204" pitchFamily="34" charset="0"/>
              <a:cs typeface="Arial" panose="020B0604020202020204" pitchFamily="34" charset="0"/>
            </a:endParaRPr>
          </a:p>
        </p:txBody>
      </p:sp>
      <p:sp>
        <p:nvSpPr>
          <p:cNvPr id="52" name="Rectangle 51"/>
          <p:cNvSpPr/>
          <p:nvPr/>
        </p:nvSpPr>
        <p:spPr>
          <a:xfrm>
            <a:off x="2699792" y="5345808"/>
            <a:ext cx="7200800" cy="338554"/>
          </a:xfrm>
          <a:prstGeom prst="rect">
            <a:avLst/>
          </a:prstGeom>
        </p:spPr>
        <p:txBody>
          <a:bodyPr wrap="square">
            <a:spAutoFit/>
          </a:bodyPr>
          <a:lstStyle/>
          <a:p>
            <a:r>
              <a:rPr lang="en-AU" sz="1600" dirty="0" smtClean="0">
                <a:solidFill>
                  <a:srgbClr val="565A5C"/>
                </a:solidFill>
                <a:latin typeface="Arial" panose="020B0604020202020204" pitchFamily="34" charset="0"/>
                <a:cs typeface="Arial" panose="020B0604020202020204" pitchFamily="34" charset="0"/>
              </a:rPr>
              <a:t>Find</a:t>
            </a:r>
            <a:r>
              <a:rPr lang="en-AU" sz="1600" b="1" dirty="0" smtClean="0">
                <a:solidFill>
                  <a:srgbClr val="565A5C"/>
                </a:solidFill>
                <a:latin typeface="Arial" panose="020B0604020202020204" pitchFamily="34" charset="0"/>
                <a:cs typeface="Arial" panose="020B0604020202020204" pitchFamily="34" charset="0"/>
              </a:rPr>
              <a:t> </a:t>
            </a:r>
            <a:r>
              <a:rPr lang="en-AU" sz="1600" dirty="0" smtClean="0">
                <a:solidFill>
                  <a:srgbClr val="565A5C"/>
                </a:solidFill>
                <a:latin typeface="Arial" panose="020B0604020202020204" pitchFamily="34" charset="0"/>
                <a:cs typeface="Arial" panose="020B0604020202020204" pitchFamily="34" charset="0"/>
              </a:rPr>
              <a:t>out more</a:t>
            </a:r>
            <a:r>
              <a:rPr lang="en-AU" sz="1600" b="1" dirty="0" smtClean="0">
                <a:solidFill>
                  <a:srgbClr val="565A5C"/>
                </a:solidFill>
                <a:latin typeface="Arial" panose="020B0604020202020204" pitchFamily="34" charset="0"/>
                <a:cs typeface="Arial" panose="020B0604020202020204" pitchFamily="34" charset="0"/>
              </a:rPr>
              <a:t> </a:t>
            </a:r>
            <a:r>
              <a:rPr lang="en-AU" sz="1600" dirty="0" smtClean="0">
                <a:solidFill>
                  <a:srgbClr val="565A5C"/>
                </a:solidFill>
                <a:latin typeface="Arial" panose="020B0604020202020204" pitchFamily="34" charset="0"/>
                <a:cs typeface="Arial" panose="020B0604020202020204" pitchFamily="34" charset="0"/>
              </a:rPr>
              <a:t>at </a:t>
            </a:r>
            <a:r>
              <a:rPr lang="en-AU" sz="1600" b="1" dirty="0" smtClean="0">
                <a:solidFill>
                  <a:srgbClr val="565A5C"/>
                </a:solidFill>
                <a:latin typeface="Arial" panose="020B0604020202020204" pitchFamily="34" charset="0"/>
                <a:cs typeface="Arial" panose="020B0604020202020204" pitchFamily="34" charset="0"/>
              </a:rPr>
              <a:t>sace.sa.edu.au/studying/subjects</a:t>
            </a:r>
            <a:r>
              <a:rPr lang="en-AU" sz="1600" dirty="0" smtClean="0">
                <a:solidFill>
                  <a:srgbClr val="565A5C"/>
                </a:solidFill>
                <a:latin typeface="Arial" panose="020B0604020202020204" pitchFamily="34" charset="0"/>
                <a:cs typeface="Arial" panose="020B0604020202020204" pitchFamily="34" charset="0"/>
              </a:rPr>
              <a:t> </a:t>
            </a:r>
            <a:endParaRPr lang="en-US" sz="1600" dirty="0">
              <a:solidFill>
                <a:srgbClr val="565A5C"/>
              </a:solidFill>
              <a:latin typeface="Arial" panose="020B0604020202020204" pitchFamily="34" charset="0"/>
              <a:cs typeface="Arial" panose="020B0604020202020204" pitchFamily="34" charset="0"/>
            </a:endParaRPr>
          </a:p>
        </p:txBody>
      </p:sp>
      <p:sp>
        <p:nvSpPr>
          <p:cNvPr id="15" name="Rectangle 14"/>
          <p:cNvSpPr/>
          <p:nvPr/>
        </p:nvSpPr>
        <p:spPr>
          <a:xfrm>
            <a:off x="2681144" y="3233243"/>
            <a:ext cx="3015569" cy="338554"/>
          </a:xfrm>
          <a:prstGeom prst="rect">
            <a:avLst/>
          </a:prstGeom>
        </p:spPr>
        <p:txBody>
          <a:bodyPr wrap="none">
            <a:spAutoFit/>
          </a:bodyPr>
          <a:lstStyle/>
          <a:p>
            <a:r>
              <a:rPr lang="en-US" sz="1600" dirty="0">
                <a:solidFill>
                  <a:srgbClr val="565A5C"/>
                </a:solidFill>
                <a:latin typeface="Arial" panose="020B0604020202020204" pitchFamily="34" charset="0"/>
                <a:cs typeface="Arial" panose="020B0604020202020204" pitchFamily="34" charset="0"/>
              </a:rPr>
              <a:t>am I interested in and good at?</a:t>
            </a:r>
          </a:p>
        </p:txBody>
      </p:sp>
    </p:spTree>
    <p:extLst>
      <p:ext uri="{BB962C8B-B14F-4D97-AF65-F5344CB8AC3E}">
        <p14:creationId xmlns:p14="http://schemas.microsoft.com/office/powerpoint/2010/main" val="3740802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495446">
            <a:off x="5357995" y="4254321"/>
            <a:ext cx="3517691" cy="646331"/>
          </a:xfrm>
          <a:prstGeom prst="rect">
            <a:avLst/>
          </a:prstGeom>
        </p:spPr>
        <p:txBody>
          <a:bodyPr wrap="square">
            <a:spAutoFit/>
          </a:bodyPr>
          <a:lstStyle/>
          <a:p>
            <a:pPr algn="ctr"/>
            <a:r>
              <a:rPr lang="en-AU" sz="3600" b="1" dirty="0" smtClean="0">
                <a:solidFill>
                  <a:schemeClr val="bg1"/>
                </a:solidFill>
                <a:latin typeface="Arial" panose="020B0604020202020204" pitchFamily="34" charset="0"/>
                <a:cs typeface="Arial" panose="020B0604020202020204" pitchFamily="34" charset="0"/>
              </a:rPr>
              <a:t>TIP</a:t>
            </a:r>
          </a:p>
        </p:txBody>
      </p:sp>
      <p:sp>
        <p:nvSpPr>
          <p:cNvPr id="6" name="Rectangle 5"/>
          <p:cNvSpPr/>
          <p:nvPr/>
        </p:nvSpPr>
        <p:spPr>
          <a:xfrm>
            <a:off x="5004048" y="836712"/>
            <a:ext cx="165618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150" r="27950" b="68900"/>
          <a:stretch/>
        </p:blipFill>
        <p:spPr>
          <a:xfrm rot="692163">
            <a:off x="6017851" y="627935"/>
            <a:ext cx="1728192" cy="2132856"/>
          </a:xfrm>
          <a:prstGeom prst="rect">
            <a:avLst/>
          </a:prstGeom>
        </p:spPr>
      </p:pic>
      <p:sp>
        <p:nvSpPr>
          <p:cNvPr id="2" name="Rectangle 1"/>
          <p:cNvSpPr/>
          <p:nvPr/>
        </p:nvSpPr>
        <p:spPr>
          <a:xfrm>
            <a:off x="4860032" y="2681625"/>
            <a:ext cx="4043833" cy="1323439"/>
          </a:xfrm>
          <a:prstGeom prst="rect">
            <a:avLst/>
          </a:prstGeom>
        </p:spPr>
        <p:txBody>
          <a:bodyPr wrap="square">
            <a:spAutoFit/>
          </a:bodyPr>
          <a:lstStyle/>
          <a:p>
            <a:pPr algn="ctr"/>
            <a:r>
              <a:rPr lang="en-US" sz="1600" b="1" dirty="0" smtClean="0">
                <a:solidFill>
                  <a:srgbClr val="565A5C"/>
                </a:solidFill>
                <a:latin typeface="Arial" panose="020B0604020202020204" pitchFamily="34" charset="0"/>
                <a:cs typeface="Arial" panose="020B0604020202020204" pitchFamily="34" charset="0"/>
              </a:rPr>
              <a:t>WHEN</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choosing Stage 2 </a:t>
            </a:r>
            <a:r>
              <a:rPr lang="en-US" sz="1600" dirty="0" smtClean="0">
                <a:solidFill>
                  <a:srgbClr val="565A5C"/>
                </a:solidFill>
                <a:latin typeface="Arial" panose="020B0604020202020204" pitchFamily="34" charset="0"/>
                <a:cs typeface="Arial" panose="020B0604020202020204" pitchFamily="34" charset="0"/>
              </a:rPr>
              <a:t>subjects</a:t>
            </a:r>
            <a:r>
              <a:rPr lang="en-US" sz="1600" dirty="0">
                <a:solidFill>
                  <a:srgbClr val="565A5C"/>
                </a:solidFill>
                <a:latin typeface="Arial" panose="020B0604020202020204" pitchFamily="34" charset="0"/>
                <a:cs typeface="Arial" panose="020B0604020202020204" pitchFamily="34" charset="0"/>
              </a:rPr>
              <a:t>,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your </a:t>
            </a:r>
            <a:r>
              <a:rPr lang="en-US" sz="1600" dirty="0">
                <a:solidFill>
                  <a:srgbClr val="565A5C"/>
                </a:solidFill>
                <a:latin typeface="Arial" panose="020B0604020202020204" pitchFamily="34" charset="0"/>
                <a:cs typeface="Arial" panose="020B0604020202020204" pitchFamily="34" charset="0"/>
              </a:rPr>
              <a:t>child should keep </a:t>
            </a:r>
            <a:r>
              <a:rPr lang="en-US" sz="1600" dirty="0" smtClean="0">
                <a:solidFill>
                  <a:srgbClr val="565A5C"/>
                </a:solidFill>
                <a:latin typeface="Arial" panose="020B0604020202020204" pitchFamily="34" charset="0"/>
                <a:cs typeface="Arial" panose="020B0604020202020204" pitchFamily="34" charset="0"/>
              </a:rPr>
              <a:t>in </a:t>
            </a:r>
            <a:r>
              <a:rPr lang="en-US" sz="1600" dirty="0">
                <a:solidFill>
                  <a:srgbClr val="565A5C"/>
                </a:solidFill>
                <a:latin typeface="Arial" panose="020B0604020202020204" pitchFamily="34" charset="0"/>
                <a:cs typeface="Arial" panose="020B0604020202020204" pitchFamily="34" charset="0"/>
              </a:rPr>
              <a:t>mind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any </a:t>
            </a:r>
            <a:r>
              <a:rPr lang="en-US" sz="1600" dirty="0">
                <a:solidFill>
                  <a:srgbClr val="565A5C"/>
                </a:solidFill>
                <a:latin typeface="Arial" panose="020B0604020202020204" pitchFamily="34" charset="0"/>
                <a:cs typeface="Arial" panose="020B0604020202020204" pitchFamily="34" charset="0"/>
              </a:rPr>
              <a:t>subjects that are required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for </a:t>
            </a:r>
            <a:r>
              <a:rPr lang="en-US" sz="1600" dirty="0">
                <a:solidFill>
                  <a:srgbClr val="565A5C"/>
                </a:solidFill>
                <a:latin typeface="Arial" panose="020B0604020202020204" pitchFamily="34" charset="0"/>
                <a:cs typeface="Arial" panose="020B0604020202020204" pitchFamily="34" charset="0"/>
              </a:rPr>
              <a:t>the university </a:t>
            </a:r>
            <a:r>
              <a:rPr lang="en-US" sz="1600" dirty="0" smtClean="0">
                <a:solidFill>
                  <a:srgbClr val="565A5C"/>
                </a:solidFill>
                <a:latin typeface="Arial" panose="020B0604020202020204" pitchFamily="34" charset="0"/>
                <a:cs typeface="Arial" panose="020B0604020202020204" pitchFamily="34" charset="0"/>
              </a:rPr>
              <a:t>courses </a:t>
            </a:r>
            <a:r>
              <a:rPr lang="en-US" sz="1600" dirty="0">
                <a:solidFill>
                  <a:srgbClr val="565A5C"/>
                </a:solidFill>
                <a:latin typeface="Arial" panose="020B0604020202020204" pitchFamily="34" charset="0"/>
                <a:cs typeface="Arial" panose="020B0604020202020204" pitchFamily="34" charset="0"/>
              </a:rPr>
              <a:t>they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may </a:t>
            </a:r>
            <a:r>
              <a:rPr lang="en-US" sz="1600" dirty="0">
                <a:solidFill>
                  <a:srgbClr val="565A5C"/>
                </a:solidFill>
                <a:latin typeface="Arial" panose="020B0604020202020204" pitchFamily="34" charset="0"/>
                <a:cs typeface="Arial" panose="020B0604020202020204" pitchFamily="34" charset="0"/>
              </a:rPr>
              <a:t>be </a:t>
            </a:r>
            <a:r>
              <a:rPr lang="en-US" sz="1600" dirty="0" smtClean="0">
                <a:solidFill>
                  <a:srgbClr val="565A5C"/>
                </a:solidFill>
                <a:latin typeface="Arial" panose="020B0604020202020204" pitchFamily="34" charset="0"/>
                <a:cs typeface="Arial" panose="020B0604020202020204" pitchFamily="34" charset="0"/>
              </a:rPr>
              <a:t>interested </a:t>
            </a:r>
            <a:r>
              <a:rPr lang="en-US" sz="1600" dirty="0">
                <a:solidFill>
                  <a:srgbClr val="565A5C"/>
                </a:solidFill>
                <a:latin typeface="Arial" panose="020B0604020202020204" pitchFamily="34" charset="0"/>
                <a:cs typeface="Arial" panose="020B0604020202020204" pitchFamily="34" charset="0"/>
              </a:rPr>
              <a:t>in. </a:t>
            </a:r>
          </a:p>
        </p:txBody>
      </p:sp>
    </p:spTree>
    <p:extLst>
      <p:ext uri="{BB962C8B-B14F-4D97-AF65-F5344CB8AC3E}">
        <p14:creationId xmlns:p14="http://schemas.microsoft.com/office/powerpoint/2010/main" val="93959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907705" y="3140968"/>
            <a:ext cx="6768752" cy="584775"/>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THE </a:t>
            </a:r>
            <a:r>
              <a:rPr lang="en-US" sz="1600" dirty="0" smtClean="0">
                <a:solidFill>
                  <a:srgbClr val="565A5C"/>
                </a:solidFill>
                <a:latin typeface="Arial" panose="020B0604020202020204" pitchFamily="34" charset="0"/>
                <a:cs typeface="Arial" panose="020B0604020202020204" pitchFamily="34" charset="0"/>
              </a:rPr>
              <a:t>SACE Board supports students by working with schools</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to provide reasonable adjustments where appropriate. </a:t>
            </a:r>
            <a:endParaRPr lang="en-US" sz="1600" dirty="0">
              <a:solidFill>
                <a:srgbClr val="565A5C"/>
              </a:solidFill>
              <a:latin typeface="Arial" panose="020B0604020202020204" pitchFamily="34" charset="0"/>
              <a:cs typeface="Arial" panose="020B0604020202020204" pitchFamily="34" charset="0"/>
            </a:endParaRPr>
          </a:p>
        </p:txBody>
      </p:sp>
      <p:sp>
        <p:nvSpPr>
          <p:cNvPr id="5" name="Rectangle 4"/>
          <p:cNvSpPr/>
          <p:nvPr/>
        </p:nvSpPr>
        <p:spPr>
          <a:xfrm>
            <a:off x="2915815" y="4899358"/>
            <a:ext cx="5776157" cy="830997"/>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MODIFIED</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subjects </a:t>
            </a:r>
            <a:r>
              <a:rPr lang="en-US" sz="1600" dirty="0" smtClean="0">
                <a:solidFill>
                  <a:srgbClr val="565A5C"/>
                </a:solidFill>
                <a:latin typeface="Arial" panose="020B0604020202020204" pitchFamily="34" charset="0"/>
                <a:cs typeface="Arial" panose="020B0604020202020204" pitchFamily="34" charset="0"/>
              </a:rPr>
              <a:t>are </a:t>
            </a:r>
            <a:r>
              <a:rPr lang="en-US" sz="1600" dirty="0">
                <a:solidFill>
                  <a:srgbClr val="565A5C"/>
                </a:solidFill>
                <a:latin typeface="Arial" panose="020B0604020202020204" pitchFamily="34" charset="0"/>
                <a:cs typeface="Arial" panose="020B0604020202020204" pitchFamily="34" charset="0"/>
              </a:rPr>
              <a:t>available </a:t>
            </a:r>
            <a:r>
              <a:rPr lang="en-US" sz="1600" dirty="0" smtClean="0">
                <a:solidFill>
                  <a:srgbClr val="565A5C"/>
                </a:solidFill>
                <a:latin typeface="Arial" panose="020B0604020202020204" pitchFamily="34" charset="0"/>
                <a:cs typeface="Arial" panose="020B0604020202020204" pitchFamily="34" charset="0"/>
              </a:rPr>
              <a:t>for </a:t>
            </a:r>
            <a:r>
              <a:rPr lang="en-US" sz="1600" dirty="0">
                <a:solidFill>
                  <a:srgbClr val="565A5C"/>
                </a:solidFill>
                <a:latin typeface="Arial" panose="020B0604020202020204" pitchFamily="34" charset="0"/>
                <a:cs typeface="Arial" panose="020B0604020202020204" pitchFamily="34" charset="0"/>
              </a:rPr>
              <a:t>students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with significant impairment in intellectual functioning and/or adaptive </a:t>
            </a:r>
            <a:r>
              <a:rPr lang="en-US" sz="1600" dirty="0" err="1" smtClean="0">
                <a:solidFill>
                  <a:srgbClr val="565A5C"/>
                </a:solidFill>
                <a:latin typeface="Arial" panose="020B0604020202020204" pitchFamily="34" charset="0"/>
                <a:cs typeface="Arial" panose="020B0604020202020204" pitchFamily="34" charset="0"/>
              </a:rPr>
              <a:t>behaviours</a:t>
            </a:r>
            <a:r>
              <a:rPr lang="en-US" sz="1600" dirty="0" smtClean="0">
                <a:solidFill>
                  <a:srgbClr val="565A5C"/>
                </a:solidFill>
                <a:latin typeface="Arial" panose="020B0604020202020204" pitchFamily="34" charset="0"/>
                <a:cs typeface="Arial" panose="020B0604020202020204" pitchFamily="34" charset="0"/>
              </a:rPr>
              <a:t> associated with their disability. </a:t>
            </a:r>
            <a:endParaRPr lang="en-US" sz="1600" dirty="0">
              <a:solidFill>
                <a:srgbClr val="565A5C"/>
              </a:solidFill>
              <a:latin typeface="Arial" panose="020B0604020202020204" pitchFamily="34" charset="0"/>
              <a:cs typeface="Arial" panose="020B0604020202020204" pitchFamily="34" charset="0"/>
            </a:endParaRPr>
          </a:p>
        </p:txBody>
      </p:sp>
      <p:sp>
        <p:nvSpPr>
          <p:cNvPr id="7" name="Rectangle 6"/>
          <p:cNvSpPr/>
          <p:nvPr/>
        </p:nvSpPr>
        <p:spPr>
          <a:xfrm>
            <a:off x="833979" y="3894147"/>
            <a:ext cx="7842477" cy="830997"/>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SPECIAL</a:t>
            </a:r>
            <a:r>
              <a:rPr lang="en-US" sz="1600" dirty="0" smtClean="0">
                <a:solidFill>
                  <a:srgbClr val="565A5C"/>
                </a:solidFill>
                <a:latin typeface="Arial" panose="020B0604020202020204" pitchFamily="34" charset="0"/>
                <a:cs typeface="Arial" panose="020B0604020202020204" pitchFamily="34" charset="0"/>
              </a:rPr>
              <a:t> provisions support eligible students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to ensure they have the opportunity to positively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demonstrate their skills and understanding of the subject.</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81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717582" y="2670011"/>
            <a:ext cx="3276364" cy="830997"/>
          </a:xfrm>
          <a:prstGeom prst="rect">
            <a:avLst/>
          </a:prstGeom>
        </p:spPr>
        <p:txBody>
          <a:bodyPr wrap="square">
            <a:spAutoFit/>
          </a:bodyPr>
          <a:lstStyle/>
          <a:p>
            <a:r>
              <a:rPr lang="en-AU" sz="1600" b="1" dirty="0" smtClean="0">
                <a:solidFill>
                  <a:srgbClr val="565A5C"/>
                </a:solidFill>
                <a:latin typeface="Arial" panose="020B0604020202020204" pitchFamily="34" charset="0"/>
                <a:cs typeface="Arial" panose="020B0604020202020204" pitchFamily="34" charset="0"/>
              </a:rPr>
              <a:t>STAGE 1 </a:t>
            </a:r>
            <a:r>
              <a:rPr lang="en-AU" sz="1600" dirty="0" smtClean="0">
                <a:solidFill>
                  <a:srgbClr val="565A5C"/>
                </a:solidFill>
                <a:latin typeface="Arial" panose="020B0604020202020204" pitchFamily="34" charset="0"/>
                <a:cs typeface="Arial" panose="020B0604020202020204" pitchFamily="34" charset="0"/>
              </a:rPr>
              <a:t>is school assessed </a:t>
            </a:r>
            <a:r>
              <a:rPr lang="en-US" sz="1600" dirty="0" smtClean="0">
                <a:solidFill>
                  <a:srgbClr val="565A5C"/>
                </a:solidFill>
                <a:latin typeface="Arial" panose="020B0604020202020204" pitchFamily="34" charset="0"/>
                <a:cs typeface="Arial" panose="020B0604020202020204" pitchFamily="34" charset="0"/>
              </a:rPr>
              <a:t>Grading: A </a:t>
            </a:r>
            <a:r>
              <a:rPr lang="en-US" sz="1600" dirty="0">
                <a:solidFill>
                  <a:srgbClr val="565A5C"/>
                </a:solidFill>
                <a:latin typeface="Arial" panose="020B0604020202020204" pitchFamily="34" charset="0"/>
                <a:cs typeface="Arial" panose="020B0604020202020204" pitchFamily="34" charset="0"/>
              </a:rPr>
              <a:t>to E </a:t>
            </a:r>
          </a:p>
          <a:p>
            <a:endParaRPr lang="en-AU" sz="1600" dirty="0">
              <a:solidFill>
                <a:srgbClr val="565A5C"/>
              </a:solidFill>
              <a:latin typeface="Arial" panose="020B0604020202020204" pitchFamily="34" charset="0"/>
              <a:cs typeface="Arial" panose="020B0604020202020204" pitchFamily="34" charset="0"/>
            </a:endParaRPr>
          </a:p>
        </p:txBody>
      </p:sp>
      <p:sp>
        <p:nvSpPr>
          <p:cNvPr id="10" name="Rectangle 9"/>
          <p:cNvSpPr/>
          <p:nvPr/>
        </p:nvSpPr>
        <p:spPr>
          <a:xfrm>
            <a:off x="5717582" y="3480398"/>
            <a:ext cx="3854828" cy="1077218"/>
          </a:xfrm>
          <a:prstGeom prst="rect">
            <a:avLst/>
          </a:prstGeom>
        </p:spPr>
        <p:txBody>
          <a:bodyPr wrap="square">
            <a:spAutoFit/>
          </a:bodyPr>
          <a:lstStyle/>
          <a:p>
            <a:r>
              <a:rPr lang="en-AU" sz="1600" b="1" dirty="0" smtClean="0">
                <a:solidFill>
                  <a:srgbClr val="565A5C"/>
                </a:solidFill>
                <a:latin typeface="Arial" panose="020B0604020202020204" pitchFamily="34" charset="0"/>
                <a:cs typeface="Arial" panose="020B0604020202020204" pitchFamily="34" charset="0"/>
              </a:rPr>
              <a:t>STAGE 2 </a:t>
            </a:r>
            <a:r>
              <a:rPr lang="en-AU" sz="1600" dirty="0" smtClean="0">
                <a:solidFill>
                  <a:srgbClr val="565A5C"/>
                </a:solidFill>
                <a:latin typeface="Arial" panose="020B0604020202020204" pitchFamily="34" charset="0"/>
                <a:cs typeface="Arial" panose="020B0604020202020204" pitchFamily="34" charset="0"/>
              </a:rPr>
              <a:t>is a shared </a:t>
            </a:r>
            <a:br>
              <a:rPr lang="en-AU" sz="1600" dirty="0" smtClean="0">
                <a:solidFill>
                  <a:srgbClr val="565A5C"/>
                </a:solidFill>
                <a:latin typeface="Arial" panose="020B0604020202020204" pitchFamily="34" charset="0"/>
                <a:cs typeface="Arial" panose="020B0604020202020204" pitchFamily="34" charset="0"/>
              </a:rPr>
            </a:br>
            <a:r>
              <a:rPr lang="en-AU" sz="1600" dirty="0" smtClean="0">
                <a:solidFill>
                  <a:srgbClr val="565A5C"/>
                </a:solidFill>
                <a:latin typeface="Arial" panose="020B0604020202020204" pitchFamily="34" charset="0"/>
                <a:cs typeface="Arial" panose="020B0604020202020204" pitchFamily="34" charset="0"/>
              </a:rPr>
              <a:t>responsibility between our </a:t>
            </a:r>
            <a:br>
              <a:rPr lang="en-AU" sz="1600" dirty="0" smtClean="0">
                <a:solidFill>
                  <a:srgbClr val="565A5C"/>
                </a:solidFill>
                <a:latin typeface="Arial" panose="020B0604020202020204" pitchFamily="34" charset="0"/>
                <a:cs typeface="Arial" panose="020B0604020202020204" pitchFamily="34" charset="0"/>
              </a:rPr>
            </a:br>
            <a:r>
              <a:rPr lang="en-AU" sz="1600" dirty="0" smtClean="0">
                <a:solidFill>
                  <a:srgbClr val="565A5C"/>
                </a:solidFill>
                <a:latin typeface="Arial" panose="020B0604020202020204" pitchFamily="34" charset="0"/>
                <a:cs typeface="Arial" panose="020B0604020202020204" pitchFamily="34" charset="0"/>
              </a:rPr>
              <a:t>school and the SACE Board.</a:t>
            </a:r>
            <a:br>
              <a:rPr lang="en-AU" sz="1600" dirty="0" smtClean="0">
                <a:solidFill>
                  <a:srgbClr val="565A5C"/>
                </a:solidFill>
                <a:latin typeface="Arial" panose="020B0604020202020204" pitchFamily="34" charset="0"/>
                <a:cs typeface="Arial" panose="020B0604020202020204" pitchFamily="34" charset="0"/>
              </a:rPr>
            </a:br>
            <a:r>
              <a:rPr lang="en-AU" sz="1600" dirty="0" smtClean="0">
                <a:solidFill>
                  <a:srgbClr val="565A5C"/>
                </a:solidFill>
                <a:latin typeface="Arial" panose="020B0604020202020204" pitchFamily="34" charset="0"/>
                <a:cs typeface="Arial" panose="020B0604020202020204" pitchFamily="34" charset="0"/>
              </a:rPr>
              <a:t>Grading: </a:t>
            </a:r>
            <a:r>
              <a:rPr lang="en-US" sz="1600" dirty="0" smtClean="0">
                <a:solidFill>
                  <a:srgbClr val="565A5C"/>
                </a:solidFill>
                <a:latin typeface="Arial" panose="020B0604020202020204" pitchFamily="34" charset="0"/>
                <a:cs typeface="Arial" panose="020B0604020202020204" pitchFamily="34" charset="0"/>
              </a:rPr>
              <a:t>A</a:t>
            </a:r>
            <a:r>
              <a:rPr lang="en-US" sz="1600" dirty="0">
                <a:solidFill>
                  <a:srgbClr val="565A5C"/>
                </a:solidFill>
                <a:latin typeface="Arial" panose="020B0604020202020204" pitchFamily="34" charset="0"/>
                <a:cs typeface="Arial" panose="020B0604020202020204" pitchFamily="34" charset="0"/>
              </a:rPr>
              <a:t>+ to E– </a:t>
            </a:r>
            <a:endParaRPr lang="en-AU" sz="1600" dirty="0">
              <a:solidFill>
                <a:srgbClr val="565A5C"/>
              </a:solidFill>
              <a:latin typeface="Arial" panose="020B0604020202020204" pitchFamily="34" charset="0"/>
              <a:cs typeface="Arial" panose="020B0604020202020204" pitchFamily="34" charset="0"/>
            </a:endParaRPr>
          </a:p>
        </p:txBody>
      </p:sp>
      <p:sp>
        <p:nvSpPr>
          <p:cNvPr id="13" name="Rectangle 12"/>
          <p:cNvSpPr/>
          <p:nvPr/>
        </p:nvSpPr>
        <p:spPr>
          <a:xfrm>
            <a:off x="5717582" y="764704"/>
            <a:ext cx="3966986" cy="1077218"/>
          </a:xfrm>
          <a:prstGeom prst="rect">
            <a:avLst/>
          </a:prstGeom>
        </p:spPr>
        <p:txBody>
          <a:bodyPr wrap="square">
            <a:spAutoFit/>
          </a:bodyPr>
          <a:lstStyle/>
          <a:p>
            <a:pPr lvl="0"/>
            <a:r>
              <a:rPr lang="en-US" sz="1600" b="1" dirty="0" smtClean="0">
                <a:solidFill>
                  <a:srgbClr val="565A5C"/>
                </a:solidFill>
                <a:latin typeface="Arial" panose="020B0604020202020204" pitchFamily="34" charset="0"/>
                <a:cs typeface="Arial" panose="020B0604020202020204" pitchFamily="34" charset="0"/>
              </a:rPr>
              <a:t>PERFORMANCE STANDARDS</a:t>
            </a:r>
            <a:endParaRPr lang="en-AU" sz="1600" b="1" dirty="0" smtClean="0">
              <a:solidFill>
                <a:srgbClr val="565A5C"/>
              </a:solidFill>
              <a:latin typeface="Arial" panose="020B0604020202020204" pitchFamily="34" charset="0"/>
              <a:cs typeface="Arial" panose="020B0604020202020204" pitchFamily="34" charset="0"/>
            </a:endParaRPr>
          </a:p>
          <a:p>
            <a:pPr lvl="0"/>
            <a:r>
              <a:rPr lang="en-AU" sz="1600" dirty="0">
                <a:solidFill>
                  <a:srgbClr val="565A5C"/>
                </a:solidFill>
                <a:latin typeface="Arial" panose="020B0604020202020204" pitchFamily="34" charset="0"/>
                <a:cs typeface="Arial" panose="020B0604020202020204" pitchFamily="34" charset="0"/>
              </a:rPr>
              <a:t>a</a:t>
            </a:r>
            <a:r>
              <a:rPr lang="en-AU" sz="1600" dirty="0" smtClean="0">
                <a:solidFill>
                  <a:srgbClr val="565A5C"/>
                </a:solidFill>
                <a:latin typeface="Arial" panose="020B0604020202020204" pitchFamily="34" charset="0"/>
                <a:cs typeface="Arial" panose="020B0604020202020204" pitchFamily="34" charset="0"/>
              </a:rPr>
              <a:t>re used by teachers to decide </a:t>
            </a:r>
            <a:br>
              <a:rPr lang="en-AU" sz="1600" dirty="0" smtClean="0">
                <a:solidFill>
                  <a:srgbClr val="565A5C"/>
                </a:solidFill>
                <a:latin typeface="Arial" panose="020B0604020202020204" pitchFamily="34" charset="0"/>
                <a:cs typeface="Arial" panose="020B0604020202020204" pitchFamily="34" charset="0"/>
              </a:rPr>
            </a:br>
            <a:r>
              <a:rPr lang="en-AU" sz="1600" dirty="0" smtClean="0">
                <a:solidFill>
                  <a:srgbClr val="565A5C"/>
                </a:solidFill>
                <a:latin typeface="Arial" panose="020B0604020202020204" pitchFamily="34" charset="0"/>
                <a:cs typeface="Arial" panose="020B0604020202020204" pitchFamily="34" charset="0"/>
              </a:rPr>
              <a:t>how well a student has </a:t>
            </a:r>
            <a:br>
              <a:rPr lang="en-AU" sz="1600" dirty="0" smtClean="0">
                <a:solidFill>
                  <a:srgbClr val="565A5C"/>
                </a:solidFill>
                <a:latin typeface="Arial" panose="020B0604020202020204" pitchFamily="34" charset="0"/>
                <a:cs typeface="Arial" panose="020B0604020202020204" pitchFamily="34" charset="0"/>
              </a:rPr>
            </a:br>
            <a:r>
              <a:rPr lang="en-AU" sz="1600" dirty="0" smtClean="0">
                <a:solidFill>
                  <a:srgbClr val="565A5C"/>
                </a:solidFill>
                <a:latin typeface="Arial" panose="020B0604020202020204" pitchFamily="34" charset="0"/>
                <a:cs typeface="Arial" panose="020B0604020202020204" pitchFamily="34" charset="0"/>
              </a:rPr>
              <a:t>demonstrated their learning.</a:t>
            </a:r>
            <a:endParaRPr lang="en-AU" sz="1600" dirty="0">
              <a:solidFill>
                <a:srgbClr val="565A5C"/>
              </a:solidFill>
              <a:latin typeface="Arial" panose="020B0604020202020204" pitchFamily="34" charset="0"/>
              <a:cs typeface="Arial" panose="020B0604020202020204" pitchFamily="34" charset="0"/>
            </a:endParaRPr>
          </a:p>
        </p:txBody>
      </p:sp>
      <p:sp>
        <p:nvSpPr>
          <p:cNvPr id="5" name="Rectangle 4"/>
          <p:cNvSpPr/>
          <p:nvPr/>
        </p:nvSpPr>
        <p:spPr>
          <a:xfrm>
            <a:off x="5730260" y="1899665"/>
            <a:ext cx="3263686" cy="584775"/>
          </a:xfrm>
          <a:prstGeom prst="rect">
            <a:avLst/>
          </a:prstGeom>
        </p:spPr>
        <p:txBody>
          <a:bodyPr wrap="square">
            <a:spAutoFit/>
          </a:bodyPr>
          <a:lstStyle/>
          <a:p>
            <a:pPr lvl="0"/>
            <a:r>
              <a:rPr lang="en-US" sz="1600" dirty="0" smtClean="0">
                <a:solidFill>
                  <a:srgbClr val="565A5C"/>
                </a:solidFill>
                <a:latin typeface="Arial" panose="020B0604020202020204" pitchFamily="34" charset="0"/>
                <a:cs typeface="Arial" panose="020B0604020202020204" pitchFamily="34" charset="0"/>
              </a:rPr>
              <a:t>These standards assist in determining student </a:t>
            </a:r>
            <a:r>
              <a:rPr lang="en-US" sz="1600" b="1" dirty="0" smtClean="0">
                <a:solidFill>
                  <a:srgbClr val="565A5C"/>
                </a:solidFill>
                <a:latin typeface="Arial" panose="020B0604020202020204" pitchFamily="34" charset="0"/>
                <a:cs typeface="Arial" panose="020B0604020202020204" pitchFamily="34" charset="0"/>
              </a:rPr>
              <a:t>GRADES.</a:t>
            </a:r>
            <a:endParaRPr lang="en-AU"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691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499992" y="4149080"/>
            <a:ext cx="4032448" cy="830997"/>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SATAC</a:t>
            </a:r>
            <a:r>
              <a:rPr lang="en-AU" sz="1600" b="1" dirty="0" smtClean="0">
                <a:solidFill>
                  <a:srgbClr val="565A5C"/>
                </a:solidFill>
                <a:latin typeface="Arial" panose="020B0604020202020204" pitchFamily="34" charset="0"/>
                <a:cs typeface="Arial" panose="020B0604020202020204" pitchFamily="34" charset="0"/>
              </a:rPr>
              <a:t> </a:t>
            </a:r>
          </a:p>
          <a:p>
            <a:r>
              <a:rPr lang="en-US" sz="1600" dirty="0" smtClean="0">
                <a:solidFill>
                  <a:srgbClr val="565A5C"/>
                </a:solidFill>
                <a:latin typeface="Arial" panose="020B0604020202020204" pitchFamily="34" charset="0"/>
                <a:cs typeface="Arial" panose="020B0604020202020204" pitchFamily="34" charset="0"/>
              </a:rPr>
              <a:t>Provides students with their ATAR </a:t>
            </a:r>
            <a:r>
              <a:rPr lang="en-US" sz="1600" b="1" dirty="0" smtClean="0">
                <a:solidFill>
                  <a:srgbClr val="565A5C"/>
                </a:solidFill>
                <a:latin typeface="Arial" panose="020B0604020202020204" pitchFamily="34" charset="0"/>
                <a:cs typeface="Arial" panose="020B0604020202020204" pitchFamily="34" charset="0"/>
              </a:rPr>
              <a:t>satac.edu.au</a:t>
            </a:r>
            <a:endParaRPr lang="en-US" sz="1600" b="1" dirty="0">
              <a:solidFill>
                <a:srgbClr val="565A5C"/>
              </a:solidFill>
              <a:latin typeface="Arial" panose="020B0604020202020204" pitchFamily="34" charset="0"/>
              <a:cs typeface="Arial" panose="020B0604020202020204" pitchFamily="34" charset="0"/>
            </a:endParaRPr>
          </a:p>
        </p:txBody>
      </p:sp>
      <p:sp>
        <p:nvSpPr>
          <p:cNvPr id="11" name="Rectangle 10"/>
          <p:cNvSpPr/>
          <p:nvPr/>
        </p:nvSpPr>
        <p:spPr>
          <a:xfrm>
            <a:off x="4499992" y="2564904"/>
            <a:ext cx="4032448" cy="1077218"/>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RESULTS </a:t>
            </a:r>
          </a:p>
          <a:p>
            <a:r>
              <a:rPr lang="en-US" sz="1600" dirty="0" smtClean="0">
                <a:solidFill>
                  <a:srgbClr val="565A5C"/>
                </a:solidFill>
                <a:latin typeface="Arial" panose="020B0604020202020204" pitchFamily="34" charset="0"/>
                <a:cs typeface="Arial" panose="020B0604020202020204" pitchFamily="34" charset="0"/>
              </a:rPr>
              <a:t>Your </a:t>
            </a:r>
            <a:r>
              <a:rPr lang="en-US" sz="1600" dirty="0">
                <a:solidFill>
                  <a:srgbClr val="565A5C"/>
                </a:solidFill>
                <a:latin typeface="Arial" panose="020B0604020202020204" pitchFamily="34" charset="0"/>
                <a:cs typeface="Arial" panose="020B0604020202020204" pitchFamily="34" charset="0"/>
              </a:rPr>
              <a:t>child will receive </a:t>
            </a:r>
            <a:r>
              <a:rPr lang="en-US" sz="1600" dirty="0" smtClean="0">
                <a:solidFill>
                  <a:srgbClr val="565A5C"/>
                </a:solidFill>
                <a:latin typeface="Arial" panose="020B0604020202020204" pitchFamily="34" charset="0"/>
                <a:cs typeface="Arial" panose="020B0604020202020204" pitchFamily="34" charset="0"/>
              </a:rPr>
              <a:t>their </a:t>
            </a:r>
            <a:r>
              <a:rPr lang="en-US" sz="1600" dirty="0">
                <a:solidFill>
                  <a:srgbClr val="565A5C"/>
                </a:solidFill>
                <a:latin typeface="Arial" panose="020B0604020202020204" pitchFamily="34" charset="0"/>
                <a:cs typeface="Arial" panose="020B0604020202020204" pitchFamily="34" charset="0"/>
              </a:rPr>
              <a:t>final </a:t>
            </a:r>
            <a:r>
              <a:rPr lang="en-US" sz="1600" dirty="0" smtClean="0">
                <a:solidFill>
                  <a:srgbClr val="565A5C"/>
                </a:solidFill>
                <a:latin typeface="Arial" panose="020B0604020202020204" pitchFamily="34" charset="0"/>
                <a:cs typeface="Arial" panose="020B0604020202020204" pitchFamily="34" charset="0"/>
              </a:rPr>
              <a:t>results </a:t>
            </a:r>
            <a:r>
              <a:rPr lang="en-US" sz="1600" dirty="0">
                <a:solidFill>
                  <a:srgbClr val="565A5C"/>
                </a:solidFill>
                <a:latin typeface="Arial" panose="020B0604020202020204" pitchFamily="34" charset="0"/>
                <a:cs typeface="Arial" panose="020B0604020202020204" pitchFamily="34" charset="0"/>
              </a:rPr>
              <a:t>i</a:t>
            </a:r>
            <a:r>
              <a:rPr lang="en-US" sz="1600" dirty="0" smtClean="0">
                <a:solidFill>
                  <a:srgbClr val="565A5C"/>
                </a:solidFill>
                <a:latin typeface="Arial" panose="020B0604020202020204" pitchFamily="34" charset="0"/>
                <a:cs typeface="Arial" panose="020B0604020202020204" pitchFamily="34" charset="0"/>
              </a:rPr>
              <a:t>n Students </a:t>
            </a:r>
            <a:r>
              <a:rPr lang="en-US" sz="1600" dirty="0">
                <a:solidFill>
                  <a:srgbClr val="565A5C"/>
                </a:solidFill>
                <a:latin typeface="Arial" panose="020B0604020202020204" pitchFamily="34" charset="0"/>
                <a:cs typeface="Arial" panose="020B0604020202020204" pitchFamily="34" charset="0"/>
              </a:rPr>
              <a:t>Online </a:t>
            </a:r>
            <a:r>
              <a:rPr lang="en-US" sz="1600" dirty="0" smtClean="0">
                <a:solidFill>
                  <a:srgbClr val="565A5C"/>
                </a:solidFill>
                <a:latin typeface="Arial" panose="020B0604020202020204" pitchFamily="34" charset="0"/>
                <a:cs typeface="Arial" panose="020B0604020202020204" pitchFamily="34" charset="0"/>
              </a:rPr>
              <a:t>on </a:t>
            </a:r>
            <a:r>
              <a:rPr lang="en-US" sz="1600" dirty="0">
                <a:solidFill>
                  <a:srgbClr val="565A5C"/>
                </a:solidFill>
                <a:latin typeface="Arial" panose="020B0604020202020204" pitchFamily="34" charset="0"/>
                <a:cs typeface="Arial" panose="020B0604020202020204" pitchFamily="34" charset="0"/>
              </a:rPr>
              <a:t>the </a:t>
            </a:r>
            <a:r>
              <a:rPr lang="en-US" sz="1600" dirty="0" smtClean="0">
                <a:solidFill>
                  <a:srgbClr val="565A5C"/>
                </a:solidFill>
                <a:latin typeface="Arial" panose="020B0604020202020204" pitchFamily="34" charset="0"/>
                <a:cs typeface="Arial" panose="020B0604020202020204" pitchFamily="34" charset="0"/>
              </a:rPr>
              <a:t>SACE </a:t>
            </a:r>
            <a:r>
              <a:rPr lang="en-US" sz="1600" dirty="0">
                <a:solidFill>
                  <a:srgbClr val="565A5C"/>
                </a:solidFill>
                <a:latin typeface="Arial" panose="020B0604020202020204" pitchFamily="34" charset="0"/>
                <a:cs typeface="Arial" panose="020B0604020202020204" pitchFamily="34" charset="0"/>
              </a:rPr>
              <a:t>website. </a:t>
            </a:r>
            <a:r>
              <a:rPr lang="en-US" sz="1600" b="1" dirty="0" smtClean="0">
                <a:solidFill>
                  <a:srgbClr val="565A5C"/>
                </a:solidFill>
                <a:latin typeface="Arial" panose="020B0604020202020204" pitchFamily="34" charset="0"/>
                <a:cs typeface="Arial" panose="020B0604020202020204" pitchFamily="34" charset="0"/>
              </a:rPr>
              <a:t>sace.sa.edu.au</a:t>
            </a:r>
            <a:endParaRPr lang="en-US" sz="1600" b="1"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31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61448" y="2788062"/>
            <a:ext cx="3108030" cy="830997"/>
          </a:xfrm>
          <a:prstGeom prst="rect">
            <a:avLst/>
          </a:prstGeom>
        </p:spPr>
        <p:txBody>
          <a:bodyPr wrap="none">
            <a:spAutoFit/>
          </a:bodyPr>
          <a:lstStyle/>
          <a:p>
            <a:r>
              <a:rPr lang="en-US" sz="1600" b="1" dirty="0" smtClean="0">
                <a:solidFill>
                  <a:srgbClr val="565A5C"/>
                </a:solidFill>
                <a:latin typeface="Arial" panose="020B0604020202020204" pitchFamily="34" charset="0"/>
                <a:cs typeface="Arial" panose="020B0604020202020204" pitchFamily="34" charset="0"/>
              </a:rPr>
              <a:t>MEASURES</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a </a:t>
            </a:r>
            <a:r>
              <a:rPr lang="en-US" sz="1600" dirty="0" smtClean="0">
                <a:solidFill>
                  <a:srgbClr val="565A5C"/>
                </a:solidFill>
                <a:latin typeface="Arial" panose="020B0604020202020204" pitchFamily="34" charset="0"/>
                <a:cs typeface="Arial" panose="020B0604020202020204" pitchFamily="34" charset="0"/>
              </a:rPr>
              <a:t>student’s </a:t>
            </a:r>
            <a:r>
              <a:rPr lang="en-US" sz="1600" dirty="0">
                <a:solidFill>
                  <a:srgbClr val="565A5C"/>
                </a:solidFill>
                <a:latin typeface="Arial" panose="020B0604020202020204" pitchFamily="34" charset="0"/>
                <a:cs typeface="Arial" panose="020B0604020202020204" pitchFamily="34" charset="0"/>
              </a:rPr>
              <a:t>overall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achievement </a:t>
            </a:r>
            <a:r>
              <a:rPr lang="en-US" sz="1600" dirty="0">
                <a:solidFill>
                  <a:srgbClr val="565A5C"/>
                </a:solidFill>
                <a:latin typeface="Arial" panose="020B0604020202020204" pitchFamily="34" charset="0"/>
                <a:cs typeface="Arial" panose="020B0604020202020204" pitchFamily="34" charset="0"/>
              </a:rPr>
              <a:t>compared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with </a:t>
            </a:r>
            <a:r>
              <a:rPr lang="en-US" sz="1600" dirty="0">
                <a:solidFill>
                  <a:srgbClr val="565A5C"/>
                </a:solidFill>
                <a:latin typeface="Arial" panose="020B0604020202020204" pitchFamily="34" charset="0"/>
                <a:cs typeface="Arial" panose="020B0604020202020204" pitchFamily="34" charset="0"/>
              </a:rPr>
              <a:t>all students </a:t>
            </a:r>
            <a:r>
              <a:rPr lang="en-US" sz="1600" dirty="0" smtClean="0">
                <a:solidFill>
                  <a:srgbClr val="565A5C"/>
                </a:solidFill>
                <a:latin typeface="Arial" panose="020B0604020202020204" pitchFamily="34" charset="0"/>
                <a:cs typeface="Arial" panose="020B0604020202020204" pitchFamily="34" charset="0"/>
              </a:rPr>
              <a:t>nationally</a:t>
            </a:r>
            <a:endParaRPr lang="en-US"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4961448" y="1282716"/>
            <a:ext cx="3426976" cy="1077218"/>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AUSTRALIAN</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Tertiary Admissions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Rank issued by SATAC and used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by universities to select students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for courses</a:t>
            </a:r>
            <a:endParaRPr lang="en-US" sz="1600" dirty="0">
              <a:solidFill>
                <a:srgbClr val="565A5C"/>
              </a:solidFill>
              <a:latin typeface="Arial" panose="020B0604020202020204" pitchFamily="34" charset="0"/>
              <a:cs typeface="Arial" panose="020B0604020202020204" pitchFamily="34" charset="0"/>
            </a:endParaRPr>
          </a:p>
        </p:txBody>
      </p:sp>
      <p:sp>
        <p:nvSpPr>
          <p:cNvPr id="21" name="Rectangle 20"/>
          <p:cNvSpPr/>
          <p:nvPr/>
        </p:nvSpPr>
        <p:spPr>
          <a:xfrm>
            <a:off x="4961448" y="4038163"/>
            <a:ext cx="3426976" cy="830997"/>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RANGES</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from 0 to 99.95. </a:t>
            </a:r>
            <a:endParaRPr lang="en-US" sz="1600" dirty="0" smtClean="0">
              <a:solidFill>
                <a:srgbClr val="565A5C"/>
              </a:solidFill>
              <a:latin typeface="Arial" panose="020B0604020202020204" pitchFamily="34" charset="0"/>
              <a:cs typeface="Arial" panose="020B0604020202020204" pitchFamily="34" charset="0"/>
            </a:endParaRPr>
          </a:p>
          <a:p>
            <a:r>
              <a:rPr lang="en-US" sz="1600" dirty="0" smtClean="0">
                <a:solidFill>
                  <a:srgbClr val="565A5C"/>
                </a:solidFill>
                <a:latin typeface="Arial" panose="020B0604020202020204" pitchFamily="34" charset="0"/>
                <a:cs typeface="Arial" panose="020B0604020202020204" pitchFamily="34" charset="0"/>
              </a:rPr>
              <a:t>The </a:t>
            </a:r>
            <a:r>
              <a:rPr lang="en-US" sz="1600" dirty="0">
                <a:solidFill>
                  <a:srgbClr val="565A5C"/>
                </a:solidFill>
                <a:latin typeface="Arial" panose="020B0604020202020204" pitchFamily="34" charset="0"/>
                <a:cs typeface="Arial" panose="020B0604020202020204" pitchFamily="34" charset="0"/>
              </a:rPr>
              <a:t>score is calculated from your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child’s </a:t>
            </a:r>
            <a:r>
              <a:rPr lang="en-US" sz="1600" dirty="0">
                <a:solidFill>
                  <a:srgbClr val="565A5C"/>
                </a:solidFill>
                <a:latin typeface="Arial" panose="020B0604020202020204" pitchFamily="34" charset="0"/>
                <a:cs typeface="Arial" panose="020B0604020202020204" pitchFamily="34" charset="0"/>
              </a:rPr>
              <a:t>90 credit, Stage 2 </a:t>
            </a:r>
            <a:r>
              <a:rPr lang="en-US" sz="1600" dirty="0" smtClean="0">
                <a:solidFill>
                  <a:srgbClr val="565A5C"/>
                </a:solidFill>
                <a:latin typeface="Arial" panose="020B0604020202020204" pitchFamily="34" charset="0"/>
                <a:cs typeface="Arial" panose="020B0604020202020204" pitchFamily="34" charset="0"/>
              </a:rPr>
              <a:t>results</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601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45946" y="3882534"/>
            <a:ext cx="8130510" cy="338554"/>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GAINED</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a university aggregate and an ATAR</a:t>
            </a:r>
          </a:p>
        </p:txBody>
      </p:sp>
      <p:sp>
        <p:nvSpPr>
          <p:cNvPr id="49" name="Rectangle 48"/>
          <p:cNvSpPr/>
          <p:nvPr/>
        </p:nvSpPr>
        <p:spPr>
          <a:xfrm>
            <a:off x="2987824" y="3337482"/>
            <a:ext cx="5688632" cy="338554"/>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COMPLETED</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the SACE with at least 9</a:t>
            </a:r>
            <a:r>
              <a:rPr lang="en-US" sz="1600" dirty="0" smtClean="0">
                <a:solidFill>
                  <a:srgbClr val="565A5C"/>
                </a:solidFill>
                <a:latin typeface="Arial" panose="020B0604020202020204" pitchFamily="34" charset="0"/>
                <a:cs typeface="Arial" panose="020B0604020202020204" pitchFamily="34" charset="0"/>
              </a:rPr>
              <a:t>0 </a:t>
            </a:r>
            <a:r>
              <a:rPr lang="en-US" sz="1600" dirty="0">
                <a:solidFill>
                  <a:srgbClr val="565A5C"/>
                </a:solidFill>
                <a:latin typeface="Arial" panose="020B0604020202020204" pitchFamily="34" charset="0"/>
                <a:cs typeface="Arial" panose="020B0604020202020204" pitchFamily="34" charset="0"/>
              </a:rPr>
              <a:t>credits at Stage 2 </a:t>
            </a:r>
          </a:p>
        </p:txBody>
      </p:sp>
      <p:sp>
        <p:nvSpPr>
          <p:cNvPr id="9" name="Rectangle 8"/>
          <p:cNvSpPr/>
          <p:nvPr/>
        </p:nvSpPr>
        <p:spPr>
          <a:xfrm>
            <a:off x="539551" y="4458598"/>
            <a:ext cx="8130510" cy="338554"/>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MET</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any </a:t>
            </a:r>
            <a:r>
              <a:rPr lang="en-US" sz="1600" dirty="0" smtClean="0">
                <a:solidFill>
                  <a:srgbClr val="565A5C"/>
                </a:solidFill>
                <a:latin typeface="Arial" panose="020B0604020202020204" pitchFamily="34" charset="0"/>
                <a:cs typeface="Arial" panose="020B0604020202020204" pitchFamily="34" charset="0"/>
              </a:rPr>
              <a:t>university prerequisite requirements and rules </a:t>
            </a:r>
            <a:endParaRPr lang="en-US" sz="1600" dirty="0">
              <a:solidFill>
                <a:srgbClr val="565A5C"/>
              </a:solidFill>
              <a:latin typeface="Arial" panose="020B0604020202020204" pitchFamily="34" charset="0"/>
              <a:cs typeface="Arial" panose="020B0604020202020204" pitchFamily="34" charset="0"/>
            </a:endParaRPr>
          </a:p>
        </p:txBody>
      </p:sp>
      <p:sp>
        <p:nvSpPr>
          <p:cNvPr id="21" name="Rectangle 20"/>
          <p:cNvSpPr/>
          <p:nvPr/>
        </p:nvSpPr>
        <p:spPr>
          <a:xfrm>
            <a:off x="6372200" y="2740858"/>
            <a:ext cx="2304256" cy="400110"/>
          </a:xfrm>
          <a:prstGeom prst="rect">
            <a:avLst/>
          </a:prstGeom>
        </p:spPr>
        <p:txBody>
          <a:bodyPr wrap="square">
            <a:spAutoFit/>
          </a:bodyPr>
          <a:lstStyle/>
          <a:p>
            <a:pPr algn="r"/>
            <a:r>
              <a:rPr lang="en-US" sz="2000" dirty="0" smtClean="0">
                <a:solidFill>
                  <a:srgbClr val="7AB800"/>
                </a:solidFill>
                <a:latin typeface="Arial" panose="020B0604020202020204" pitchFamily="34" charset="0"/>
                <a:cs typeface="Arial" panose="020B0604020202020204" pitchFamily="34" charset="0"/>
              </a:rPr>
              <a:t>UNIVERSITY</a:t>
            </a:r>
            <a:endParaRPr lang="en-AU" sz="1200" dirty="0">
              <a:solidFill>
                <a:srgbClr val="7AB800"/>
              </a:solidFill>
              <a:latin typeface="Arial" panose="020B0604020202020204" pitchFamily="34" charset="0"/>
              <a:cs typeface="Arial" panose="020B0604020202020204" pitchFamily="34" charset="0"/>
            </a:endParaRPr>
          </a:p>
        </p:txBody>
      </p:sp>
      <p:sp>
        <p:nvSpPr>
          <p:cNvPr id="5" name="Rectangle 4"/>
          <p:cNvSpPr/>
          <p:nvPr/>
        </p:nvSpPr>
        <p:spPr>
          <a:xfrm>
            <a:off x="573306" y="5004465"/>
            <a:ext cx="8103150" cy="584775"/>
          </a:xfrm>
          <a:prstGeom prst="rect">
            <a:avLst/>
          </a:prstGeom>
        </p:spPr>
        <p:txBody>
          <a:bodyPr wrap="square">
            <a:spAutoFit/>
          </a:bodyPr>
          <a:lstStyle/>
          <a:p>
            <a:pPr algn="r"/>
            <a:r>
              <a:rPr lang="en-AU" sz="1600" b="1" dirty="0" smtClean="0">
                <a:solidFill>
                  <a:srgbClr val="565A5C"/>
                </a:solidFill>
                <a:latin typeface="Arial" panose="020B0604020202020204" pitchFamily="34" charset="0"/>
                <a:cs typeface="Arial" panose="020B0604020202020204" pitchFamily="34" charset="0"/>
              </a:rPr>
              <a:t>APPLIED </a:t>
            </a:r>
            <a:r>
              <a:rPr lang="en-AU" sz="1600" dirty="0" smtClean="0">
                <a:solidFill>
                  <a:srgbClr val="565A5C"/>
                </a:solidFill>
                <a:latin typeface="Arial" panose="020B0604020202020204" pitchFamily="34" charset="0"/>
                <a:cs typeface="Arial" panose="020B0604020202020204" pitchFamily="34" charset="0"/>
              </a:rPr>
              <a:t>through </a:t>
            </a:r>
            <a:r>
              <a:rPr lang="en-AU" sz="1600" dirty="0">
                <a:solidFill>
                  <a:srgbClr val="565A5C"/>
                </a:solidFill>
                <a:latin typeface="Arial" panose="020B0604020202020204" pitchFamily="34" charset="0"/>
                <a:cs typeface="Arial" panose="020B0604020202020204" pitchFamily="34" charset="0"/>
              </a:rPr>
              <a:t>the South </a:t>
            </a:r>
            <a:r>
              <a:rPr lang="en-AU" sz="1600" dirty="0" smtClean="0">
                <a:solidFill>
                  <a:srgbClr val="565A5C"/>
                </a:solidFill>
                <a:latin typeface="Arial" panose="020B0604020202020204" pitchFamily="34" charset="0"/>
                <a:cs typeface="Arial" panose="020B0604020202020204" pitchFamily="34" charset="0"/>
              </a:rPr>
              <a:t>Australian </a:t>
            </a:r>
            <a:br>
              <a:rPr lang="en-AU" sz="1600" dirty="0" smtClean="0">
                <a:solidFill>
                  <a:srgbClr val="565A5C"/>
                </a:solidFill>
                <a:latin typeface="Arial" panose="020B0604020202020204" pitchFamily="34" charset="0"/>
                <a:cs typeface="Arial" panose="020B0604020202020204" pitchFamily="34" charset="0"/>
              </a:rPr>
            </a:br>
            <a:r>
              <a:rPr lang="en-AU" sz="1600" dirty="0" smtClean="0">
                <a:solidFill>
                  <a:srgbClr val="565A5C"/>
                </a:solidFill>
                <a:latin typeface="Arial" panose="020B0604020202020204" pitchFamily="34" charset="0"/>
                <a:cs typeface="Arial" panose="020B0604020202020204" pitchFamily="34" charset="0"/>
              </a:rPr>
              <a:t>Tertiary </a:t>
            </a:r>
            <a:r>
              <a:rPr lang="en-AU" sz="1600" dirty="0">
                <a:solidFill>
                  <a:srgbClr val="565A5C"/>
                </a:solidFill>
                <a:latin typeface="Arial" panose="020B0604020202020204" pitchFamily="34" charset="0"/>
                <a:cs typeface="Arial" panose="020B0604020202020204" pitchFamily="34" charset="0"/>
              </a:rPr>
              <a:t>Admissions Centre (SATAC). </a:t>
            </a:r>
          </a:p>
        </p:txBody>
      </p:sp>
    </p:spTree>
    <p:extLst>
      <p:ext uri="{BB962C8B-B14F-4D97-AF65-F5344CB8AC3E}">
        <p14:creationId xmlns:p14="http://schemas.microsoft.com/office/powerpoint/2010/main" val="204965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466689" y="4123626"/>
            <a:ext cx="7986494" cy="584775"/>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PREPARES</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your child for employment in professional,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para-professional</a:t>
            </a:r>
            <a:r>
              <a:rPr lang="en-US" sz="1600" dirty="0">
                <a:solidFill>
                  <a:srgbClr val="565A5C"/>
                </a:solidFill>
                <a:latin typeface="Arial" panose="020B0604020202020204" pitchFamily="34" charset="0"/>
                <a:cs typeface="Arial" panose="020B0604020202020204" pitchFamily="34" charset="0"/>
              </a:rPr>
              <a:t>, technical </a:t>
            </a:r>
            <a:r>
              <a:rPr lang="en-US" sz="1600" dirty="0" smtClean="0">
                <a:solidFill>
                  <a:srgbClr val="565A5C"/>
                </a:solidFill>
                <a:latin typeface="Arial" panose="020B0604020202020204" pitchFamily="34" charset="0"/>
                <a:cs typeface="Arial" panose="020B0604020202020204" pitchFamily="34" charset="0"/>
              </a:rPr>
              <a:t>and </a:t>
            </a:r>
            <a:r>
              <a:rPr lang="en-US" sz="1600" dirty="0">
                <a:solidFill>
                  <a:srgbClr val="565A5C"/>
                </a:solidFill>
                <a:latin typeface="Arial" panose="020B0604020202020204" pitchFamily="34" charset="0"/>
                <a:cs typeface="Arial" panose="020B0604020202020204" pitchFamily="34" charset="0"/>
              </a:rPr>
              <a:t>trade </a:t>
            </a:r>
            <a:r>
              <a:rPr lang="en-US" sz="1600" dirty="0" smtClean="0">
                <a:solidFill>
                  <a:srgbClr val="565A5C"/>
                </a:solidFill>
                <a:latin typeface="Arial" panose="020B0604020202020204" pitchFamily="34" charset="0"/>
                <a:cs typeface="Arial" panose="020B0604020202020204" pitchFamily="34" charset="0"/>
              </a:rPr>
              <a:t>careers</a:t>
            </a:r>
            <a:endParaRPr lang="en-US" sz="1600" dirty="0">
              <a:solidFill>
                <a:srgbClr val="565A5C"/>
              </a:solidFill>
              <a:latin typeface="Arial" panose="020B0604020202020204" pitchFamily="34" charset="0"/>
              <a:cs typeface="Arial" panose="020B0604020202020204" pitchFamily="34" charset="0"/>
            </a:endParaRPr>
          </a:p>
        </p:txBody>
      </p:sp>
      <p:sp>
        <p:nvSpPr>
          <p:cNvPr id="22" name="Rectangle 21"/>
          <p:cNvSpPr/>
          <p:nvPr/>
        </p:nvSpPr>
        <p:spPr>
          <a:xfrm>
            <a:off x="7236296" y="2740858"/>
            <a:ext cx="1368152" cy="400110"/>
          </a:xfrm>
          <a:prstGeom prst="rect">
            <a:avLst/>
          </a:prstGeom>
        </p:spPr>
        <p:txBody>
          <a:bodyPr wrap="square">
            <a:spAutoFit/>
          </a:bodyPr>
          <a:lstStyle/>
          <a:p>
            <a:pPr algn="r"/>
            <a:r>
              <a:rPr lang="en-US" sz="2000" dirty="0" smtClean="0">
                <a:solidFill>
                  <a:srgbClr val="7AB800"/>
                </a:solidFill>
                <a:latin typeface="Arial" panose="020B0604020202020204" pitchFamily="34" charset="0"/>
                <a:cs typeface="Arial" panose="020B0604020202020204" pitchFamily="34" charset="0"/>
              </a:rPr>
              <a:t>TAFE</a:t>
            </a:r>
            <a:endParaRPr lang="en-AU" sz="1200" dirty="0">
              <a:solidFill>
                <a:srgbClr val="7AB800"/>
              </a:solidFill>
              <a:latin typeface="Arial" panose="020B0604020202020204" pitchFamily="34" charset="0"/>
              <a:cs typeface="Arial" panose="020B0604020202020204" pitchFamily="34" charset="0"/>
            </a:endParaRPr>
          </a:p>
        </p:txBody>
      </p:sp>
      <p:sp>
        <p:nvSpPr>
          <p:cNvPr id="3" name="Rectangle 2"/>
          <p:cNvSpPr/>
          <p:nvPr/>
        </p:nvSpPr>
        <p:spPr>
          <a:xfrm>
            <a:off x="1115616" y="3367118"/>
            <a:ext cx="7310143" cy="830997"/>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ENTRY</a:t>
            </a:r>
            <a:r>
              <a:rPr lang="en-US" sz="1600" dirty="0" smtClean="0">
                <a:solidFill>
                  <a:srgbClr val="565A5C"/>
                </a:solidFill>
                <a:latin typeface="Arial" panose="020B0604020202020204" pitchFamily="34" charset="0"/>
                <a:cs typeface="Arial" panose="020B0604020202020204" pitchFamily="34" charset="0"/>
              </a:rPr>
              <a:t> requirements </a:t>
            </a:r>
            <a:r>
              <a:rPr lang="en-US" sz="1600" dirty="0">
                <a:solidFill>
                  <a:srgbClr val="565A5C"/>
                </a:solidFill>
                <a:latin typeface="Arial" panose="020B0604020202020204" pitchFamily="34" charset="0"/>
                <a:cs typeface="Arial" panose="020B0604020202020204" pitchFamily="34" charset="0"/>
              </a:rPr>
              <a:t>and a list of </a:t>
            </a:r>
            <a:r>
              <a:rPr lang="en-US" sz="1600" dirty="0" smtClean="0">
                <a:solidFill>
                  <a:srgbClr val="565A5C"/>
                </a:solidFill>
                <a:latin typeface="Arial" panose="020B0604020202020204" pitchFamily="34" charset="0"/>
                <a:cs typeface="Arial" panose="020B0604020202020204" pitchFamily="34" charset="0"/>
              </a:rPr>
              <a:t>all the </a:t>
            </a:r>
            <a:r>
              <a:rPr lang="en-US" sz="1600" dirty="0">
                <a:solidFill>
                  <a:srgbClr val="565A5C"/>
                </a:solidFill>
                <a:latin typeface="Arial" panose="020B0604020202020204" pitchFamily="34" charset="0"/>
                <a:cs typeface="Arial" panose="020B0604020202020204" pitchFamily="34" charset="0"/>
              </a:rPr>
              <a:t>courses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offered </a:t>
            </a:r>
            <a:r>
              <a:rPr lang="en-US" sz="1600" dirty="0">
                <a:solidFill>
                  <a:srgbClr val="565A5C"/>
                </a:solidFill>
                <a:latin typeface="Arial" panose="020B0604020202020204" pitchFamily="34" charset="0"/>
                <a:cs typeface="Arial" panose="020B0604020202020204" pitchFamily="34" charset="0"/>
              </a:rPr>
              <a:t>by TAFE </a:t>
            </a:r>
            <a:r>
              <a:rPr lang="en-US" sz="1600" dirty="0" smtClean="0">
                <a:solidFill>
                  <a:srgbClr val="565A5C"/>
                </a:solidFill>
                <a:latin typeface="Arial" panose="020B0604020202020204" pitchFamily="34" charset="0"/>
                <a:cs typeface="Arial" panose="020B0604020202020204" pitchFamily="34" charset="0"/>
              </a:rPr>
              <a:t>can </a:t>
            </a:r>
            <a:r>
              <a:rPr lang="en-US" sz="1600" dirty="0">
                <a:solidFill>
                  <a:srgbClr val="565A5C"/>
                </a:solidFill>
                <a:latin typeface="Arial" panose="020B0604020202020204" pitchFamily="34" charset="0"/>
                <a:cs typeface="Arial" panose="020B0604020202020204" pitchFamily="34" charset="0"/>
              </a:rPr>
              <a:t>be found </a:t>
            </a:r>
            <a:r>
              <a:rPr lang="en-US" sz="1600" dirty="0" smtClean="0">
                <a:solidFill>
                  <a:srgbClr val="565A5C"/>
                </a:solidFill>
                <a:latin typeface="Arial" panose="020B0604020202020204" pitchFamily="34" charset="0"/>
                <a:cs typeface="Arial" panose="020B0604020202020204" pitchFamily="34" charset="0"/>
              </a:rPr>
              <a:t>at </a:t>
            </a:r>
            <a:r>
              <a:rPr lang="en-US" sz="1600" b="1" dirty="0">
                <a:solidFill>
                  <a:srgbClr val="565A5C"/>
                </a:solidFill>
                <a:latin typeface="Arial" panose="020B0604020202020204" pitchFamily="34" charset="0"/>
                <a:cs typeface="Arial" panose="020B0604020202020204" pitchFamily="34" charset="0"/>
              </a:rPr>
              <a:t>tafesa.edu.au</a:t>
            </a:r>
          </a:p>
          <a:p>
            <a:pPr algn="r"/>
            <a:r>
              <a:rPr lang="en-US" sz="1600" dirty="0" smtClean="0">
                <a:solidFill>
                  <a:srgbClr val="565A5C"/>
                </a:solidFill>
                <a:latin typeface="Arial" panose="020B0604020202020204" pitchFamily="34" charset="0"/>
                <a:cs typeface="Arial" panose="020B0604020202020204" pitchFamily="34" charset="0"/>
              </a:rPr>
              <a:t> </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025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a:xfrm>
            <a:off x="539552" y="3356992"/>
            <a:ext cx="8130510" cy="830997"/>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TRAIN</a:t>
            </a:r>
            <a:r>
              <a:rPr lang="en-US" sz="1600" dirty="0" smtClean="0">
                <a:solidFill>
                  <a:srgbClr val="565A5C"/>
                </a:solidFill>
                <a:latin typeface="Arial" panose="020B0604020202020204" pitchFamily="34" charset="0"/>
                <a:cs typeface="Arial" panose="020B0604020202020204" pitchFamily="34" charset="0"/>
              </a:rPr>
              <a:t> in a </a:t>
            </a:r>
            <a:r>
              <a:rPr lang="en-US" sz="1600" dirty="0" err="1" smtClean="0">
                <a:solidFill>
                  <a:srgbClr val="565A5C"/>
                </a:solidFill>
                <a:latin typeface="Arial" panose="020B0604020202020204" pitchFamily="34" charset="0"/>
                <a:cs typeface="Arial" panose="020B0604020202020204" pitchFamily="34" charset="0"/>
              </a:rPr>
              <a:t>recognised</a:t>
            </a:r>
            <a:r>
              <a:rPr lang="en-US" sz="1600" dirty="0" smtClean="0">
                <a:solidFill>
                  <a:srgbClr val="565A5C"/>
                </a:solidFill>
                <a:latin typeface="Arial" panose="020B0604020202020204" pitchFamily="34" charset="0"/>
                <a:cs typeface="Arial" panose="020B0604020202020204" pitchFamily="34" charset="0"/>
              </a:rPr>
              <a:t> VET course</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or school-based apprenticeship </a:t>
            </a:r>
          </a:p>
          <a:p>
            <a:pPr algn="r"/>
            <a:r>
              <a:rPr lang="en-US" sz="1600" dirty="0" smtClean="0">
                <a:solidFill>
                  <a:srgbClr val="565A5C"/>
                </a:solidFill>
                <a:latin typeface="Arial" panose="020B0604020202020204" pitchFamily="34" charset="0"/>
                <a:cs typeface="Arial" panose="020B0604020202020204" pitchFamily="34" charset="0"/>
              </a:rPr>
              <a:t>while completing the SACE</a:t>
            </a:r>
            <a:endParaRPr lang="en-US" sz="1600" dirty="0">
              <a:solidFill>
                <a:srgbClr val="565A5C"/>
              </a:solidFill>
              <a:latin typeface="Arial" panose="020B0604020202020204" pitchFamily="34" charset="0"/>
              <a:cs typeface="Arial" panose="020B0604020202020204" pitchFamily="34" charset="0"/>
            </a:endParaRPr>
          </a:p>
        </p:txBody>
      </p:sp>
      <p:sp>
        <p:nvSpPr>
          <p:cNvPr id="3" name="Rectangle 2"/>
          <p:cNvSpPr/>
          <p:nvPr/>
        </p:nvSpPr>
        <p:spPr>
          <a:xfrm>
            <a:off x="827584" y="4314582"/>
            <a:ext cx="7842478" cy="338554"/>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GET </a:t>
            </a:r>
            <a:r>
              <a:rPr lang="en-US" sz="1600" dirty="0" smtClean="0">
                <a:solidFill>
                  <a:srgbClr val="565A5C"/>
                </a:solidFill>
                <a:latin typeface="Arial" panose="020B0604020202020204" pitchFamily="34" charset="0"/>
                <a:cs typeface="Arial" panose="020B0604020202020204" pitchFamily="34" charset="0"/>
              </a:rPr>
              <a:t>a head start on </a:t>
            </a:r>
            <a:r>
              <a:rPr lang="en-US" sz="1600" dirty="0">
                <a:solidFill>
                  <a:srgbClr val="565A5C"/>
                </a:solidFill>
                <a:latin typeface="Arial" panose="020B0604020202020204" pitchFamily="34" charset="0"/>
                <a:cs typeface="Arial" panose="020B0604020202020204" pitchFamily="34" charset="0"/>
              </a:rPr>
              <a:t>their </a:t>
            </a:r>
            <a:r>
              <a:rPr lang="en-US" sz="1600" dirty="0" smtClean="0">
                <a:solidFill>
                  <a:srgbClr val="565A5C"/>
                </a:solidFill>
                <a:latin typeface="Arial" panose="020B0604020202020204" pitchFamily="34" charset="0"/>
                <a:cs typeface="Arial" panose="020B0604020202020204" pitchFamily="34" charset="0"/>
              </a:rPr>
              <a:t>career </a:t>
            </a:r>
            <a:endParaRPr lang="en-US" sz="1600" dirty="0">
              <a:solidFill>
                <a:srgbClr val="565A5C"/>
              </a:solidFill>
              <a:latin typeface="Arial" panose="020B0604020202020204" pitchFamily="34" charset="0"/>
              <a:cs typeface="Arial" panose="020B0604020202020204" pitchFamily="34" charset="0"/>
            </a:endParaRPr>
          </a:p>
        </p:txBody>
      </p:sp>
      <p:sp>
        <p:nvSpPr>
          <p:cNvPr id="9" name="Rectangle 8"/>
          <p:cNvSpPr/>
          <p:nvPr/>
        </p:nvSpPr>
        <p:spPr>
          <a:xfrm>
            <a:off x="1338034" y="4797152"/>
            <a:ext cx="7410430" cy="338554"/>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CHOOSE</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from a wide range </a:t>
            </a:r>
            <a:r>
              <a:rPr lang="en-US" sz="1600" dirty="0" smtClean="0">
                <a:solidFill>
                  <a:srgbClr val="565A5C"/>
                </a:solidFill>
                <a:latin typeface="Arial" panose="020B0604020202020204" pitchFamily="34" charset="0"/>
                <a:cs typeface="Arial" panose="020B0604020202020204" pitchFamily="34" charset="0"/>
              </a:rPr>
              <a:t>of industry areas </a:t>
            </a:r>
          </a:p>
        </p:txBody>
      </p:sp>
      <p:sp>
        <p:nvSpPr>
          <p:cNvPr id="21" name="Rectangle 20"/>
          <p:cNvSpPr/>
          <p:nvPr/>
        </p:nvSpPr>
        <p:spPr>
          <a:xfrm>
            <a:off x="539552" y="2740858"/>
            <a:ext cx="8208912" cy="400110"/>
          </a:xfrm>
          <a:prstGeom prst="rect">
            <a:avLst/>
          </a:prstGeom>
        </p:spPr>
        <p:txBody>
          <a:bodyPr wrap="square">
            <a:spAutoFit/>
          </a:bodyPr>
          <a:lstStyle/>
          <a:p>
            <a:pPr algn="r"/>
            <a:r>
              <a:rPr lang="en-US" sz="2000" dirty="0" smtClean="0">
                <a:solidFill>
                  <a:srgbClr val="7AB800"/>
                </a:solidFill>
                <a:latin typeface="Arial" panose="020B0604020202020204" pitchFamily="34" charset="0"/>
                <a:cs typeface="Arial" panose="020B0604020202020204" pitchFamily="34" charset="0"/>
              </a:rPr>
              <a:t>EMPLOYMENT AND TRAINING</a:t>
            </a:r>
            <a:endParaRPr lang="en-AU" sz="1200" dirty="0">
              <a:solidFill>
                <a:srgbClr val="7AB800"/>
              </a:solidFill>
              <a:latin typeface="Arial" panose="020B0604020202020204" pitchFamily="34" charset="0"/>
              <a:cs typeface="Arial" panose="020B0604020202020204" pitchFamily="34" charset="0"/>
            </a:endParaRPr>
          </a:p>
        </p:txBody>
      </p:sp>
      <p:sp>
        <p:nvSpPr>
          <p:cNvPr id="5" name="Rectangle 4"/>
          <p:cNvSpPr/>
          <p:nvPr/>
        </p:nvSpPr>
        <p:spPr>
          <a:xfrm>
            <a:off x="4499992" y="5245889"/>
            <a:ext cx="8103150" cy="338554"/>
          </a:xfrm>
          <a:prstGeom prst="rect">
            <a:avLst/>
          </a:prstGeom>
        </p:spPr>
        <p:txBody>
          <a:bodyPr wrap="square">
            <a:spAutoFit/>
          </a:bodyPr>
          <a:lstStyle/>
          <a:p>
            <a:r>
              <a:rPr lang="en-US" sz="1600" dirty="0" smtClean="0">
                <a:solidFill>
                  <a:srgbClr val="565A5C"/>
                </a:solidFill>
                <a:latin typeface="Arial" panose="020B0604020202020204" pitchFamily="34" charset="0"/>
                <a:cs typeface="Arial" panose="020B0604020202020204" pitchFamily="34" charset="0"/>
              </a:rPr>
              <a:t>Find </a:t>
            </a:r>
            <a:r>
              <a:rPr lang="en-US" sz="1600" dirty="0">
                <a:solidFill>
                  <a:srgbClr val="565A5C"/>
                </a:solidFill>
                <a:latin typeface="Arial" panose="020B0604020202020204" pitchFamily="34" charset="0"/>
                <a:cs typeface="Arial" panose="020B0604020202020204" pitchFamily="34" charset="0"/>
              </a:rPr>
              <a:t>a list of VET courses </a:t>
            </a:r>
            <a:r>
              <a:rPr lang="en-US" sz="1600" dirty="0" smtClean="0">
                <a:solidFill>
                  <a:srgbClr val="565A5C"/>
                </a:solidFill>
                <a:latin typeface="Arial" panose="020B0604020202020204" pitchFamily="34" charset="0"/>
                <a:cs typeface="Arial" panose="020B0604020202020204" pitchFamily="34" charset="0"/>
              </a:rPr>
              <a:t>at </a:t>
            </a:r>
            <a:r>
              <a:rPr lang="en-US" sz="1600" b="1" dirty="0" smtClean="0">
                <a:solidFill>
                  <a:srgbClr val="565A5C"/>
                </a:solidFill>
                <a:latin typeface="Arial" panose="020B0604020202020204" pitchFamily="34" charset="0"/>
                <a:cs typeface="Arial" panose="020B0604020202020204" pitchFamily="34" charset="0"/>
              </a:rPr>
              <a:t>sace.sa.edu.au</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172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9552" y="3933056"/>
            <a:ext cx="34378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VIDEO: </a:t>
            </a:r>
            <a:r>
              <a:rPr lang="en-US" dirty="0">
                <a:solidFill>
                  <a:schemeClr val="bg1"/>
                </a:solidFill>
                <a:latin typeface="Arial" panose="020B0604020202020204" pitchFamily="34" charset="0"/>
                <a:cs typeface="Arial" panose="020B0604020202020204" pitchFamily="34" charset="0"/>
                <a:hlinkClick r:id="rId4"/>
              </a:rPr>
              <a:t>The value of the SACE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48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0171" y="3708321"/>
            <a:ext cx="5401989" cy="584775"/>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HELP</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your child select subjects that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suit </a:t>
            </a:r>
            <a:r>
              <a:rPr lang="en-US" sz="1600" dirty="0">
                <a:solidFill>
                  <a:srgbClr val="565A5C"/>
                </a:solidFill>
                <a:latin typeface="Arial" panose="020B0604020202020204" pitchFamily="34" charset="0"/>
                <a:cs typeface="Arial" panose="020B0604020202020204" pitchFamily="34" charset="0"/>
              </a:rPr>
              <a:t>their interests and </a:t>
            </a:r>
            <a:r>
              <a:rPr lang="en-US" sz="1600" dirty="0" smtClean="0">
                <a:solidFill>
                  <a:srgbClr val="565A5C"/>
                </a:solidFill>
                <a:latin typeface="Arial" panose="020B0604020202020204" pitchFamily="34" charset="0"/>
                <a:cs typeface="Arial" panose="020B0604020202020204" pitchFamily="34" charset="0"/>
              </a:rPr>
              <a:t>future plans </a:t>
            </a:r>
            <a:endParaRPr lang="en-US"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617955" y="2924944"/>
            <a:ext cx="5401989" cy="584775"/>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OUR SCHOOL </a:t>
            </a:r>
            <a:r>
              <a:rPr lang="en-US" sz="1600" dirty="0" smtClean="0">
                <a:solidFill>
                  <a:srgbClr val="565A5C"/>
                </a:solidFill>
                <a:latin typeface="Arial" panose="020B0604020202020204" pitchFamily="34" charset="0"/>
                <a:cs typeface="Arial" panose="020B0604020202020204" pitchFamily="34" charset="0"/>
              </a:rPr>
              <a:t>is here </a:t>
            </a:r>
            <a:r>
              <a:rPr lang="en-US" sz="1600" dirty="0">
                <a:solidFill>
                  <a:srgbClr val="565A5C"/>
                </a:solidFill>
                <a:latin typeface="Arial" panose="020B0604020202020204" pitchFamily="34" charset="0"/>
                <a:cs typeface="Arial" panose="020B0604020202020204" pitchFamily="34" charset="0"/>
              </a:rPr>
              <a:t>to </a:t>
            </a:r>
            <a:r>
              <a:rPr lang="en-US" sz="1600" dirty="0" smtClean="0">
                <a:solidFill>
                  <a:srgbClr val="565A5C"/>
                </a:solidFill>
                <a:latin typeface="Arial" panose="020B0604020202020204" pitchFamily="34" charset="0"/>
                <a:cs typeface="Arial" panose="020B0604020202020204" pitchFamily="34" charset="0"/>
              </a:rPr>
              <a:t>provide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information to you and your child</a:t>
            </a:r>
            <a:endParaRPr lang="en-US" sz="1600" dirty="0">
              <a:solidFill>
                <a:srgbClr val="565A5C"/>
              </a:solidFill>
              <a:latin typeface="Arial" panose="020B0604020202020204" pitchFamily="34" charset="0"/>
              <a:cs typeface="Arial" panose="020B0604020202020204" pitchFamily="34" charset="0"/>
            </a:endParaRPr>
          </a:p>
        </p:txBody>
      </p:sp>
      <p:sp>
        <p:nvSpPr>
          <p:cNvPr id="9" name="Rectangle 8"/>
          <p:cNvSpPr/>
          <p:nvPr/>
        </p:nvSpPr>
        <p:spPr>
          <a:xfrm>
            <a:off x="611560" y="4542219"/>
            <a:ext cx="5401989" cy="830997"/>
          </a:xfrm>
          <a:prstGeom prst="rect">
            <a:avLst/>
          </a:prstGeom>
        </p:spPr>
        <p:txBody>
          <a:bodyPr wrap="square">
            <a:spAutoFit/>
          </a:bodyPr>
          <a:lstStyle/>
          <a:p>
            <a:pPr algn="r"/>
            <a:r>
              <a:rPr lang="en-US" sz="1600" b="1" dirty="0" smtClean="0">
                <a:solidFill>
                  <a:srgbClr val="565A5C"/>
                </a:solidFill>
                <a:latin typeface="Arial" panose="020B0604020202020204" pitchFamily="34" charset="0"/>
                <a:cs typeface="Arial" panose="020B0604020202020204" pitchFamily="34" charset="0"/>
              </a:rPr>
              <a:t>ADVISE</a:t>
            </a:r>
            <a:r>
              <a:rPr lang="en-US" sz="1600" dirty="0" smtClean="0">
                <a:solidFill>
                  <a:srgbClr val="565A5C"/>
                </a:solidFill>
                <a:latin typeface="Arial" panose="020B0604020202020204" pitchFamily="34" charset="0"/>
                <a:cs typeface="Arial" panose="020B0604020202020204" pitchFamily="34" charset="0"/>
              </a:rPr>
              <a:t> them on </a:t>
            </a:r>
            <a:r>
              <a:rPr lang="en-US" sz="1600" dirty="0">
                <a:solidFill>
                  <a:srgbClr val="565A5C"/>
                </a:solidFill>
                <a:latin typeface="Arial" panose="020B0604020202020204" pitchFamily="34" charset="0"/>
                <a:cs typeface="Arial" panose="020B0604020202020204" pitchFamily="34" charset="0"/>
              </a:rPr>
              <a:t>the best </a:t>
            </a:r>
            <a:r>
              <a:rPr lang="en-US" sz="1600" dirty="0" smtClean="0">
                <a:solidFill>
                  <a:srgbClr val="565A5C"/>
                </a:solidFill>
                <a:latin typeface="Arial" panose="020B0604020202020204" pitchFamily="34" charset="0"/>
                <a:cs typeface="Arial" panose="020B0604020202020204" pitchFamily="34" charset="0"/>
              </a:rPr>
              <a:t>subjects and VET</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courses to take for </a:t>
            </a:r>
            <a:r>
              <a:rPr lang="en-US" sz="1600" dirty="0">
                <a:solidFill>
                  <a:srgbClr val="565A5C"/>
                </a:solidFill>
                <a:latin typeface="Arial" panose="020B0604020202020204" pitchFamily="34" charset="0"/>
                <a:cs typeface="Arial" panose="020B0604020202020204" pitchFamily="34" charset="0"/>
              </a:rPr>
              <a:t>their preferred </a:t>
            </a:r>
            <a:r>
              <a:rPr lang="en-US" sz="1600" dirty="0" smtClean="0">
                <a:solidFill>
                  <a:srgbClr val="565A5C"/>
                </a:solidFill>
                <a:latin typeface="Arial" panose="020B0604020202020204" pitchFamily="34" charset="0"/>
                <a:cs typeface="Arial" panose="020B0604020202020204" pitchFamily="34" charset="0"/>
              </a:rPr>
              <a:t>tertiary</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education </a:t>
            </a:r>
            <a:r>
              <a:rPr lang="en-US" sz="1600" dirty="0">
                <a:solidFill>
                  <a:srgbClr val="565A5C"/>
                </a:solidFill>
                <a:latin typeface="Arial" panose="020B0604020202020204" pitchFamily="34" charset="0"/>
                <a:cs typeface="Arial" panose="020B0604020202020204" pitchFamily="34" charset="0"/>
              </a:rPr>
              <a:t>course or area of employment </a:t>
            </a:r>
          </a:p>
        </p:txBody>
      </p:sp>
      <p:cxnSp>
        <p:nvCxnSpPr>
          <p:cNvPr id="4" name="Straight Connector 3"/>
          <p:cNvCxnSpPr/>
          <p:nvPr/>
        </p:nvCxnSpPr>
        <p:spPr>
          <a:xfrm>
            <a:off x="6156176" y="2924944"/>
            <a:ext cx="0" cy="2448272"/>
          </a:xfrm>
          <a:prstGeom prst="line">
            <a:avLst/>
          </a:prstGeom>
          <a:ln w="19050">
            <a:solidFill>
              <a:srgbClr val="565A5C"/>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62572" y="2924944"/>
            <a:ext cx="2729910" cy="2308324"/>
          </a:xfrm>
          <a:prstGeom prst="rect">
            <a:avLst/>
          </a:prstGeom>
        </p:spPr>
        <p:txBody>
          <a:bodyPr wrap="square">
            <a:spAutoFit/>
          </a:bodyPr>
          <a:lstStyle/>
          <a:p>
            <a:r>
              <a:rPr lang="en-US" sz="1600" b="1" dirty="0" smtClean="0">
                <a:solidFill>
                  <a:srgbClr val="7AB800"/>
                </a:solidFill>
                <a:latin typeface="Arial" panose="020B0604020202020204" pitchFamily="34" charset="0"/>
                <a:cs typeface="Arial" panose="020B0604020202020204" pitchFamily="34" charset="0"/>
              </a:rPr>
              <a:t>MY DETAILS</a:t>
            </a:r>
          </a:p>
          <a:p>
            <a:endParaRPr lang="en-US" sz="1600" b="1" dirty="0">
              <a:solidFill>
                <a:srgbClr val="7AB800"/>
              </a:solidFill>
              <a:latin typeface="Arial" panose="020B0604020202020204" pitchFamily="34" charset="0"/>
              <a:cs typeface="Arial" panose="020B0604020202020204" pitchFamily="34" charset="0"/>
            </a:endParaRPr>
          </a:p>
          <a:p>
            <a:r>
              <a:rPr lang="en-US" sz="1600" b="1" dirty="0" smtClean="0">
                <a:solidFill>
                  <a:srgbClr val="7AB800"/>
                </a:solidFill>
                <a:latin typeface="Arial" panose="020B0604020202020204" pitchFamily="34" charset="0"/>
                <a:cs typeface="Arial" panose="020B0604020202020204" pitchFamily="34" charset="0"/>
              </a:rPr>
              <a:t>Toby Watts</a:t>
            </a:r>
            <a:endParaRPr lang="en-US" sz="1600" b="1" dirty="0" smtClean="0">
              <a:solidFill>
                <a:srgbClr val="7AB800"/>
              </a:solidFill>
              <a:latin typeface="Arial" panose="020B0604020202020204" pitchFamily="34" charset="0"/>
              <a:cs typeface="Arial" panose="020B0604020202020204" pitchFamily="34" charset="0"/>
            </a:endParaRPr>
          </a:p>
          <a:p>
            <a:endParaRPr lang="en-US" sz="1600" b="1" dirty="0">
              <a:solidFill>
                <a:srgbClr val="7AB800"/>
              </a:solidFill>
              <a:latin typeface="Arial" panose="020B0604020202020204" pitchFamily="34" charset="0"/>
              <a:cs typeface="Arial" panose="020B0604020202020204" pitchFamily="34" charset="0"/>
            </a:endParaRPr>
          </a:p>
          <a:p>
            <a:r>
              <a:rPr lang="en-US" sz="1600" b="1" dirty="0" smtClean="0">
                <a:solidFill>
                  <a:srgbClr val="7AB800"/>
                </a:solidFill>
                <a:latin typeface="Arial" panose="020B0604020202020204" pitchFamily="34" charset="0"/>
                <a:cs typeface="Arial" panose="020B0604020202020204" pitchFamily="34" charset="0"/>
              </a:rPr>
              <a:t>PHONE: </a:t>
            </a:r>
            <a:r>
              <a:rPr lang="en-US" sz="1600" dirty="0" smtClean="0">
                <a:solidFill>
                  <a:srgbClr val="7AB800"/>
                </a:solidFill>
                <a:latin typeface="Arial" panose="020B0604020202020204" pitchFamily="34" charset="0"/>
                <a:cs typeface="Arial" panose="020B0604020202020204" pitchFamily="34" charset="0"/>
              </a:rPr>
              <a:t>8394 5400</a:t>
            </a:r>
            <a:endParaRPr lang="en-US" sz="1600" dirty="0" smtClean="0">
              <a:solidFill>
                <a:srgbClr val="7AB800"/>
              </a:solidFill>
              <a:latin typeface="Arial" panose="020B0604020202020204" pitchFamily="34" charset="0"/>
              <a:cs typeface="Arial" panose="020B0604020202020204" pitchFamily="34" charset="0"/>
            </a:endParaRPr>
          </a:p>
          <a:p>
            <a:endParaRPr lang="en-US" sz="1600" b="1" dirty="0">
              <a:solidFill>
                <a:srgbClr val="565A5C"/>
              </a:solidFill>
              <a:latin typeface="Arial" panose="020B0604020202020204" pitchFamily="34" charset="0"/>
              <a:cs typeface="Arial" panose="020B0604020202020204" pitchFamily="34" charset="0"/>
            </a:endParaRPr>
          </a:p>
          <a:p>
            <a:r>
              <a:rPr lang="en-US" sz="1600" b="1" dirty="0" smtClean="0">
                <a:solidFill>
                  <a:srgbClr val="7AB800"/>
                </a:solidFill>
                <a:latin typeface="Arial" panose="020B0604020202020204" pitchFamily="34" charset="0"/>
                <a:cs typeface="Arial" panose="020B0604020202020204" pitchFamily="34" charset="0"/>
              </a:rPr>
              <a:t>EMAIL:</a:t>
            </a:r>
            <a:endParaRPr lang="en-US" sz="1600" dirty="0" smtClean="0">
              <a:solidFill>
                <a:srgbClr val="7AB800"/>
              </a:solidFill>
              <a:latin typeface="Arial" panose="020B0604020202020204" pitchFamily="34" charset="0"/>
              <a:cs typeface="Arial" panose="020B0604020202020204" pitchFamily="34" charset="0"/>
            </a:endParaRPr>
          </a:p>
          <a:p>
            <a:r>
              <a:rPr lang="en-US" sz="1600" dirty="0" smtClean="0">
                <a:solidFill>
                  <a:srgbClr val="7AB800"/>
                </a:solidFill>
                <a:latin typeface="Arial" panose="020B0604020202020204" pitchFamily="34" charset="0"/>
                <a:cs typeface="Arial" panose="020B0604020202020204" pitchFamily="34" charset="0"/>
              </a:rPr>
              <a:t>Toby.watts@uhs.sa.edu.au</a:t>
            </a:r>
            <a:endParaRPr lang="en-US" sz="1600" dirty="0">
              <a:solidFill>
                <a:srgbClr val="7AB800"/>
              </a:solidFill>
              <a:latin typeface="Arial" panose="020B0604020202020204" pitchFamily="34" charset="0"/>
              <a:cs typeface="Arial" panose="020B0604020202020204" pitchFamily="34" charset="0"/>
            </a:endParaRPr>
          </a:p>
          <a:p>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69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568188" y="638002"/>
            <a:ext cx="1491845" cy="1200329"/>
          </a:xfrm>
          <a:prstGeom prst="rect">
            <a:avLst/>
          </a:prstGeom>
        </p:spPr>
        <p:txBody>
          <a:bodyPr wrap="square">
            <a:spAutoFit/>
          </a:bodyPr>
          <a:lstStyle/>
          <a:p>
            <a:pPr algn="ctr"/>
            <a:r>
              <a:rPr lang="en-US" sz="7200" dirty="0" smtClean="0">
                <a:solidFill>
                  <a:schemeClr val="bg1"/>
                </a:solidFill>
                <a:latin typeface="Arial" panose="020B0604020202020204" pitchFamily="34" charset="0"/>
                <a:cs typeface="Arial" panose="020B0604020202020204" pitchFamily="34" charset="0"/>
              </a:rPr>
              <a:t>?</a:t>
            </a:r>
            <a:endParaRPr lang="en-AU" sz="7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400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786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elcome to SACE_A Parents Guide-Design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717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2555776" y="3296403"/>
            <a:ext cx="6984776" cy="338554"/>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INTERNATIONALLY </a:t>
            </a:r>
            <a:r>
              <a:rPr lang="en-US" sz="1600" dirty="0" err="1" smtClean="0">
                <a:solidFill>
                  <a:srgbClr val="565A5C"/>
                </a:solidFill>
                <a:latin typeface="Arial" panose="020B0604020202020204" pitchFamily="34" charset="0"/>
                <a:cs typeface="Arial" panose="020B0604020202020204" pitchFamily="34" charset="0"/>
              </a:rPr>
              <a:t>recognised</a:t>
            </a:r>
            <a:r>
              <a:rPr lang="en-US" sz="1600" dirty="0" smtClean="0">
                <a:solidFill>
                  <a:srgbClr val="565A5C"/>
                </a:solidFill>
                <a:latin typeface="Arial" panose="020B0604020202020204" pitchFamily="34" charset="0"/>
                <a:cs typeface="Arial" panose="020B0604020202020204" pitchFamily="34" charset="0"/>
              </a:rPr>
              <a:t> qualification</a:t>
            </a:r>
            <a:endParaRPr lang="en-US" sz="1600" dirty="0">
              <a:solidFill>
                <a:srgbClr val="7AB800"/>
              </a:solidFill>
              <a:latin typeface="Arial" panose="020B0604020202020204" pitchFamily="34" charset="0"/>
              <a:cs typeface="Arial" panose="020B0604020202020204" pitchFamily="34" charset="0"/>
            </a:endParaRPr>
          </a:p>
        </p:txBody>
      </p:sp>
      <p:sp>
        <p:nvSpPr>
          <p:cNvPr id="11" name="Rectangle 10"/>
          <p:cNvSpPr/>
          <p:nvPr/>
        </p:nvSpPr>
        <p:spPr>
          <a:xfrm>
            <a:off x="2555776" y="3875564"/>
            <a:ext cx="4572000" cy="615553"/>
          </a:xfrm>
          <a:prstGeom prst="rect">
            <a:avLst/>
          </a:prstGeom>
        </p:spPr>
        <p:txBody>
          <a:bodyPr>
            <a:spAutoFit/>
          </a:bodyPr>
          <a:lstStyle/>
          <a:p>
            <a:r>
              <a:rPr lang="en-US" sz="1600" b="1" dirty="0">
                <a:solidFill>
                  <a:srgbClr val="565A5C"/>
                </a:solidFill>
                <a:latin typeface="Arial" panose="020B0604020202020204" pitchFamily="34" charset="0"/>
                <a:cs typeface="Arial" panose="020B0604020202020204" pitchFamily="34" charset="0"/>
              </a:rPr>
              <a:t>DESIGNED </a:t>
            </a:r>
            <a:r>
              <a:rPr lang="en-US" sz="1600" dirty="0">
                <a:solidFill>
                  <a:srgbClr val="565A5C"/>
                </a:solidFill>
                <a:latin typeface="Arial" panose="020B0604020202020204" pitchFamily="34" charset="0"/>
                <a:cs typeface="Arial" panose="020B0604020202020204" pitchFamily="34" charset="0"/>
              </a:rPr>
              <a:t>to develop your child’s capabilities</a:t>
            </a:r>
            <a:r>
              <a:rPr lang="en-US" b="1" dirty="0">
                <a:solidFill>
                  <a:srgbClr val="565A5C"/>
                </a:solidFill>
                <a:latin typeface="Arial" panose="020B0604020202020204" pitchFamily="34" charset="0"/>
                <a:cs typeface="Arial" panose="020B0604020202020204" pitchFamily="34" charset="0"/>
              </a:rPr>
              <a:t/>
            </a:r>
            <a:br>
              <a:rPr lang="en-US" b="1" dirty="0">
                <a:solidFill>
                  <a:srgbClr val="565A5C"/>
                </a:solidFill>
                <a:latin typeface="Arial" panose="020B0604020202020204" pitchFamily="34" charset="0"/>
                <a:cs typeface="Arial" panose="020B0604020202020204" pitchFamily="34" charset="0"/>
              </a:rPr>
            </a:br>
            <a:endParaRPr lang="en-US" b="1" dirty="0">
              <a:solidFill>
                <a:srgbClr val="565A5C"/>
              </a:solidFill>
              <a:latin typeface="Arial" panose="020B0604020202020204" pitchFamily="34" charset="0"/>
              <a:cs typeface="Arial" panose="020B0604020202020204" pitchFamily="34" charset="0"/>
            </a:endParaRPr>
          </a:p>
        </p:txBody>
      </p:sp>
      <p:sp>
        <p:nvSpPr>
          <p:cNvPr id="12" name="Rectangle 11"/>
          <p:cNvSpPr/>
          <p:nvPr/>
        </p:nvSpPr>
        <p:spPr>
          <a:xfrm>
            <a:off x="2555776" y="4491117"/>
            <a:ext cx="6030416" cy="584775"/>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SKILLS </a:t>
            </a:r>
            <a:r>
              <a:rPr lang="en-US" sz="1600" dirty="0">
                <a:solidFill>
                  <a:srgbClr val="565A5C"/>
                </a:solidFill>
                <a:latin typeface="Arial" panose="020B0604020202020204" pitchFamily="34" charset="0"/>
                <a:cs typeface="Arial" panose="020B0604020202020204" pitchFamily="34" charset="0"/>
              </a:rPr>
              <a:t>needed to be successful in the 21st century</a:t>
            </a:r>
            <a:r>
              <a:rPr lang="en-US" sz="1600" b="1" dirty="0">
                <a:solidFill>
                  <a:srgbClr val="565A5C"/>
                </a:solidFill>
                <a:latin typeface="Arial" panose="020B0604020202020204" pitchFamily="34" charset="0"/>
                <a:cs typeface="Arial" panose="020B0604020202020204" pitchFamily="34" charset="0"/>
              </a:rPr>
              <a:t/>
            </a:r>
            <a:br>
              <a:rPr lang="en-US" sz="1600" b="1" dirty="0">
                <a:solidFill>
                  <a:srgbClr val="565A5C"/>
                </a:solidFill>
                <a:latin typeface="Arial" panose="020B0604020202020204" pitchFamily="34" charset="0"/>
                <a:cs typeface="Arial" panose="020B0604020202020204" pitchFamily="34" charset="0"/>
              </a:rPr>
            </a:br>
            <a:endParaRPr lang="en-US" sz="1600" b="1" dirty="0">
              <a:solidFill>
                <a:srgbClr val="565A5C"/>
              </a:solidFill>
              <a:latin typeface="Arial" panose="020B0604020202020204" pitchFamily="34" charset="0"/>
              <a:cs typeface="Arial" panose="020B0604020202020204" pitchFamily="34" charset="0"/>
            </a:endParaRPr>
          </a:p>
        </p:txBody>
      </p:sp>
      <p:sp>
        <p:nvSpPr>
          <p:cNvPr id="13" name="Rectangle 12"/>
          <p:cNvSpPr/>
          <p:nvPr/>
        </p:nvSpPr>
        <p:spPr>
          <a:xfrm>
            <a:off x="2570768" y="5106670"/>
            <a:ext cx="6136952" cy="338554"/>
          </a:xfrm>
          <a:prstGeom prst="rect">
            <a:avLst/>
          </a:prstGeom>
        </p:spPr>
        <p:txBody>
          <a:bodyPr wrap="square">
            <a:spAutoFit/>
          </a:bodyPr>
          <a:lstStyle/>
          <a:p>
            <a:r>
              <a:rPr lang="en-US" sz="1600" b="1" dirty="0">
                <a:solidFill>
                  <a:srgbClr val="565A5C"/>
                </a:solidFill>
                <a:latin typeface="Arial" panose="020B0604020202020204" pitchFamily="34" charset="0"/>
                <a:cs typeface="Arial" panose="020B0604020202020204" pitchFamily="34" charset="0"/>
              </a:rPr>
              <a:t>FLEXIBLE </a:t>
            </a:r>
            <a:r>
              <a:rPr lang="en-US" sz="1600" dirty="0">
                <a:solidFill>
                  <a:srgbClr val="565A5C"/>
                </a:solidFill>
                <a:latin typeface="Arial" panose="020B0604020202020204" pitchFamily="34" charset="0"/>
                <a:cs typeface="Arial" panose="020B0604020202020204" pitchFamily="34" charset="0"/>
              </a:rPr>
              <a:t>timeframe and choice of subjects</a:t>
            </a:r>
          </a:p>
        </p:txBody>
      </p:sp>
    </p:spTree>
    <p:extLst>
      <p:ext uri="{BB962C8B-B14F-4D97-AF65-F5344CB8AC3E}">
        <p14:creationId xmlns:p14="http://schemas.microsoft.com/office/powerpoint/2010/main" val="1598497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108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7960" y="332656"/>
            <a:ext cx="2058492"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3567803"/>
            <a:ext cx="2060181"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60869" y="3573336"/>
            <a:ext cx="2058492"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60869" y="323632"/>
            <a:ext cx="2058492"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603778" y="332656"/>
            <a:ext cx="2058492"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606197" y="3567803"/>
            <a:ext cx="2058492"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746687" y="332656"/>
            <a:ext cx="2058491"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2" descr="H:\Signage\Posters\Capabilities Posters\Parent Powerpoint png\Gener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6687" y="3567803"/>
            <a:ext cx="2058493" cy="2880000"/>
          </a:xfrm>
          <a:prstGeom prst="rect">
            <a:avLst/>
          </a:prstGeom>
          <a:noFill/>
          <a:ln w="222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41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3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9552" y="5048949"/>
            <a:ext cx="568863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VIDEO</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How to build 200 credits to achieve the SACE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613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12234" y="3293695"/>
            <a:ext cx="5181400" cy="584775"/>
          </a:xfrm>
          <a:prstGeom prst="rect">
            <a:avLst/>
          </a:prstGeom>
        </p:spPr>
        <p:txBody>
          <a:bodyPr wrap="square">
            <a:spAutoFit/>
          </a:bodyPr>
          <a:lstStyle/>
          <a:p>
            <a:pPr lvl="0"/>
            <a:r>
              <a:rPr lang="en-AU" sz="1600" b="1" dirty="0" smtClean="0">
                <a:solidFill>
                  <a:srgbClr val="565A5C"/>
                </a:solidFill>
                <a:latin typeface="Arial" panose="020B0604020202020204" pitchFamily="34" charset="0"/>
                <a:cs typeface="Arial" panose="020B0604020202020204" pitchFamily="34" charset="0"/>
              </a:rPr>
              <a:t>IDENTIFIES</a:t>
            </a:r>
            <a:r>
              <a:rPr lang="en-AU" sz="1600" dirty="0" smtClean="0">
                <a:solidFill>
                  <a:srgbClr val="565A5C"/>
                </a:solidFill>
                <a:latin typeface="Arial" panose="020B0604020202020204" pitchFamily="34" charset="0"/>
                <a:cs typeface="Arial" panose="020B0604020202020204" pitchFamily="34" charset="0"/>
              </a:rPr>
              <a:t> </a:t>
            </a:r>
            <a:r>
              <a:rPr lang="en-AU" sz="1600" dirty="0">
                <a:solidFill>
                  <a:srgbClr val="565A5C"/>
                </a:solidFill>
                <a:latin typeface="Arial" panose="020B0604020202020204" pitchFamily="34" charset="0"/>
                <a:cs typeface="Arial" panose="020B0604020202020204" pitchFamily="34" charset="0"/>
              </a:rPr>
              <a:t>their interests and strengths and allows them to set personal </a:t>
            </a:r>
            <a:r>
              <a:rPr lang="en-AU" sz="1600" dirty="0" smtClean="0">
                <a:solidFill>
                  <a:srgbClr val="565A5C"/>
                </a:solidFill>
                <a:latin typeface="Arial" panose="020B0604020202020204" pitchFamily="34" charset="0"/>
                <a:cs typeface="Arial" panose="020B0604020202020204" pitchFamily="34" charset="0"/>
              </a:rPr>
              <a:t>and learning </a:t>
            </a:r>
            <a:r>
              <a:rPr lang="en-AU" sz="1600" dirty="0">
                <a:solidFill>
                  <a:srgbClr val="565A5C"/>
                </a:solidFill>
                <a:latin typeface="Arial" panose="020B0604020202020204" pitchFamily="34" charset="0"/>
                <a:cs typeface="Arial" panose="020B0604020202020204" pitchFamily="34" charset="0"/>
              </a:rPr>
              <a:t>goals</a:t>
            </a:r>
          </a:p>
        </p:txBody>
      </p:sp>
      <p:sp>
        <p:nvSpPr>
          <p:cNvPr id="49" name="Rectangle 48"/>
          <p:cNvSpPr/>
          <p:nvPr/>
        </p:nvSpPr>
        <p:spPr>
          <a:xfrm>
            <a:off x="3712234" y="2420888"/>
            <a:ext cx="4681674" cy="584775"/>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ENCOURAGES</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your child to think about their </a:t>
            </a:r>
            <a:r>
              <a:rPr lang="en-US" sz="1600" dirty="0" smtClean="0">
                <a:solidFill>
                  <a:srgbClr val="565A5C"/>
                </a:solidFill>
                <a:latin typeface="Arial" panose="020B0604020202020204" pitchFamily="34" charset="0"/>
                <a:cs typeface="Arial" panose="020B0604020202020204" pitchFamily="34" charset="0"/>
              </a:rPr>
              <a:t>subject choices and future career paths</a:t>
            </a:r>
            <a:endParaRPr lang="en-US" sz="16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a:off x="2843808" y="1412776"/>
            <a:ext cx="5904656" cy="707886"/>
          </a:xfrm>
          <a:prstGeom prst="rect">
            <a:avLst/>
          </a:prstGeom>
        </p:spPr>
        <p:txBody>
          <a:bodyPr wrap="square">
            <a:spAutoFit/>
          </a:bodyPr>
          <a:lstStyle/>
          <a:p>
            <a:r>
              <a:rPr lang="en-AU" sz="4000" b="1" dirty="0" smtClean="0">
                <a:solidFill>
                  <a:srgbClr val="565A5C"/>
                </a:solidFill>
                <a:latin typeface="Arial" panose="020B0604020202020204" pitchFamily="34" charset="0"/>
                <a:cs typeface="Arial" panose="020B0604020202020204" pitchFamily="34" charset="0"/>
              </a:rPr>
              <a:t>WHAT IS THE PLP?</a:t>
            </a:r>
          </a:p>
        </p:txBody>
      </p:sp>
      <p:sp>
        <p:nvSpPr>
          <p:cNvPr id="7" name="Rectangle 6"/>
          <p:cNvSpPr/>
          <p:nvPr/>
        </p:nvSpPr>
        <p:spPr>
          <a:xfrm>
            <a:off x="3712234" y="4157791"/>
            <a:ext cx="4705597" cy="584775"/>
          </a:xfrm>
          <a:prstGeom prst="rect">
            <a:avLst/>
          </a:prstGeom>
        </p:spPr>
        <p:txBody>
          <a:bodyPr wrap="square">
            <a:spAutoFit/>
          </a:bodyPr>
          <a:lstStyle/>
          <a:p>
            <a:pPr lvl="0"/>
            <a:r>
              <a:rPr lang="en-US" sz="1600" b="1" dirty="0" smtClean="0">
                <a:solidFill>
                  <a:srgbClr val="565A5C"/>
                </a:solidFill>
                <a:latin typeface="Arial" panose="020B0604020202020204" pitchFamily="34" charset="0"/>
                <a:cs typeface="Arial" panose="020B0604020202020204" pitchFamily="34" charset="0"/>
              </a:rPr>
              <a:t>PARTICIPATE</a:t>
            </a:r>
            <a:r>
              <a:rPr lang="en-US" sz="1600" dirty="0" smtClean="0">
                <a:solidFill>
                  <a:srgbClr val="565A5C"/>
                </a:solidFill>
                <a:latin typeface="Arial" panose="020B0604020202020204" pitchFamily="34" charset="0"/>
                <a:cs typeface="Arial" panose="020B0604020202020204" pitchFamily="34" charset="0"/>
              </a:rPr>
              <a:t> </a:t>
            </a:r>
            <a:r>
              <a:rPr lang="en-US" sz="1600" dirty="0">
                <a:solidFill>
                  <a:srgbClr val="565A5C"/>
                </a:solidFill>
                <a:latin typeface="Arial" panose="020B0604020202020204" pitchFamily="34" charset="0"/>
                <a:cs typeface="Arial" panose="020B0604020202020204" pitchFamily="34" charset="0"/>
              </a:rPr>
              <a:t>in courses and activities outside school that will help them achieve their </a:t>
            </a:r>
            <a:r>
              <a:rPr lang="en-US" sz="1600" dirty="0" smtClean="0">
                <a:solidFill>
                  <a:srgbClr val="565A5C"/>
                </a:solidFill>
                <a:latin typeface="Arial" panose="020B0604020202020204" pitchFamily="34" charset="0"/>
                <a:cs typeface="Arial" panose="020B0604020202020204" pitchFamily="34" charset="0"/>
              </a:rPr>
              <a:t>goals </a:t>
            </a:r>
            <a:endParaRPr lang="en-US" sz="1600"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03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56150" y="2348880"/>
            <a:ext cx="8058502" cy="584775"/>
          </a:xfrm>
          <a:prstGeom prst="rect">
            <a:avLst/>
          </a:prstGeom>
        </p:spPr>
        <p:txBody>
          <a:bodyPr wrap="square">
            <a:spAutoFit/>
          </a:bodyPr>
          <a:lstStyle/>
          <a:p>
            <a:pPr lvl="0"/>
            <a:r>
              <a:rPr lang="en-US" sz="1600" b="1" dirty="0" smtClean="0">
                <a:solidFill>
                  <a:srgbClr val="565A5C"/>
                </a:solidFill>
                <a:latin typeface="Arial" panose="020B0604020202020204" pitchFamily="34" charset="0"/>
                <a:cs typeface="Arial" panose="020B0604020202020204" pitchFamily="34" charset="0"/>
              </a:rPr>
              <a:t>LEARN</a:t>
            </a:r>
            <a:r>
              <a:rPr lang="en-US" sz="1600" dirty="0" smtClean="0">
                <a:solidFill>
                  <a:srgbClr val="565A5C"/>
                </a:solidFill>
                <a:latin typeface="Arial" panose="020B0604020202020204" pitchFamily="34" charset="0"/>
                <a:cs typeface="Arial" panose="020B0604020202020204" pitchFamily="34" charset="0"/>
              </a:rPr>
              <a:t> skills needed </a:t>
            </a:r>
            <a:r>
              <a:rPr lang="en-US" sz="1600" dirty="0">
                <a:solidFill>
                  <a:srgbClr val="565A5C"/>
                </a:solidFill>
                <a:latin typeface="Arial" panose="020B0604020202020204" pitchFamily="34" charset="0"/>
                <a:cs typeface="Arial" panose="020B0604020202020204" pitchFamily="34" charset="0"/>
              </a:rPr>
              <a:t>to be successful at university, </a:t>
            </a:r>
            <a:r>
              <a:rPr lang="en-US" sz="1600" dirty="0" smtClean="0">
                <a:solidFill>
                  <a:srgbClr val="565A5C"/>
                </a:solidFill>
                <a:latin typeface="Arial" panose="020B0604020202020204" pitchFamily="34" charset="0"/>
                <a:cs typeface="Arial" panose="020B0604020202020204" pitchFamily="34" charset="0"/>
              </a:rPr>
              <a:t/>
            </a:r>
            <a:br>
              <a:rPr lang="en-US" sz="1600" dirty="0" smtClean="0">
                <a:solidFill>
                  <a:srgbClr val="565A5C"/>
                </a:solidFill>
                <a:latin typeface="Arial" panose="020B0604020202020204" pitchFamily="34" charset="0"/>
                <a:cs typeface="Arial" panose="020B0604020202020204" pitchFamily="34" charset="0"/>
              </a:rPr>
            </a:br>
            <a:r>
              <a:rPr lang="en-US" sz="1600" dirty="0" smtClean="0">
                <a:solidFill>
                  <a:srgbClr val="565A5C"/>
                </a:solidFill>
                <a:latin typeface="Arial" panose="020B0604020202020204" pitchFamily="34" charset="0"/>
                <a:cs typeface="Arial" panose="020B0604020202020204" pitchFamily="34" charset="0"/>
              </a:rPr>
              <a:t>further </a:t>
            </a:r>
            <a:r>
              <a:rPr lang="en-US" sz="1600" dirty="0">
                <a:solidFill>
                  <a:srgbClr val="565A5C"/>
                </a:solidFill>
                <a:latin typeface="Arial" panose="020B0604020202020204" pitchFamily="34" charset="0"/>
                <a:cs typeface="Arial" panose="020B0604020202020204" pitchFamily="34" charset="0"/>
              </a:rPr>
              <a:t>study, work and </a:t>
            </a:r>
            <a:r>
              <a:rPr lang="en-US" sz="1600" dirty="0" smtClean="0">
                <a:solidFill>
                  <a:srgbClr val="565A5C"/>
                </a:solidFill>
                <a:latin typeface="Arial" panose="020B0604020202020204" pitchFamily="34" charset="0"/>
                <a:cs typeface="Arial" panose="020B0604020202020204" pitchFamily="34" charset="0"/>
              </a:rPr>
              <a:t>life.</a:t>
            </a:r>
            <a:endParaRPr lang="en-US" sz="1600" dirty="0">
              <a:solidFill>
                <a:srgbClr val="565A5C"/>
              </a:solidFill>
              <a:latin typeface="Arial" panose="020B0604020202020204" pitchFamily="34" charset="0"/>
              <a:cs typeface="Arial" panose="020B0604020202020204" pitchFamily="34" charset="0"/>
            </a:endParaRPr>
          </a:p>
        </p:txBody>
      </p:sp>
      <p:sp>
        <p:nvSpPr>
          <p:cNvPr id="49" name="Rectangle 48"/>
          <p:cNvSpPr/>
          <p:nvPr/>
        </p:nvSpPr>
        <p:spPr>
          <a:xfrm>
            <a:off x="2666985" y="1844824"/>
            <a:ext cx="7122398" cy="338554"/>
          </a:xfrm>
          <a:prstGeom prst="rect">
            <a:avLst/>
          </a:prstGeom>
        </p:spPr>
        <p:txBody>
          <a:bodyPr wrap="square">
            <a:spAutoFit/>
          </a:bodyPr>
          <a:lstStyle/>
          <a:p>
            <a:r>
              <a:rPr lang="en-US" sz="1600" b="1" dirty="0" smtClean="0">
                <a:solidFill>
                  <a:srgbClr val="565A5C"/>
                </a:solidFill>
                <a:latin typeface="Arial" panose="020B0604020202020204" pitchFamily="34" charset="0"/>
                <a:cs typeface="Arial" panose="020B0604020202020204" pitchFamily="34" charset="0"/>
              </a:rPr>
              <a:t>RESEARCH</a:t>
            </a:r>
            <a:r>
              <a:rPr lang="en-US" sz="1600" dirty="0" smtClean="0">
                <a:solidFill>
                  <a:srgbClr val="565A5C"/>
                </a:solidFill>
                <a:latin typeface="Arial" panose="020B0604020202020204" pitchFamily="34" charset="0"/>
                <a:cs typeface="Arial" panose="020B0604020202020204" pitchFamily="34" charset="0"/>
              </a:rPr>
              <a:t> an interesting topic </a:t>
            </a:r>
            <a:r>
              <a:rPr lang="en-US" sz="1600" dirty="0">
                <a:solidFill>
                  <a:srgbClr val="565A5C"/>
                </a:solidFill>
                <a:latin typeface="Arial" panose="020B0604020202020204" pitchFamily="34" charset="0"/>
                <a:cs typeface="Arial" panose="020B0604020202020204" pitchFamily="34" charset="0"/>
              </a:rPr>
              <a:t>question </a:t>
            </a:r>
            <a:r>
              <a:rPr lang="en-US" sz="1600" dirty="0" smtClean="0">
                <a:solidFill>
                  <a:srgbClr val="565A5C"/>
                </a:solidFill>
                <a:latin typeface="Arial" panose="020B0604020202020204" pitchFamily="34" charset="0"/>
                <a:cs typeface="Arial" panose="020B0604020202020204" pitchFamily="34" charset="0"/>
              </a:rPr>
              <a:t>in-depth.</a:t>
            </a:r>
            <a:endParaRPr lang="en-US" sz="1600" dirty="0">
              <a:solidFill>
                <a:srgbClr val="565A5C"/>
              </a:solidFill>
              <a:latin typeface="Arial" panose="020B0604020202020204" pitchFamily="34" charset="0"/>
              <a:cs typeface="Arial" panose="020B0604020202020204" pitchFamily="34" charset="0"/>
            </a:endParaRPr>
          </a:p>
        </p:txBody>
      </p:sp>
      <p:sp>
        <p:nvSpPr>
          <p:cNvPr id="23" name="Rectangle 22"/>
          <p:cNvSpPr/>
          <p:nvPr/>
        </p:nvSpPr>
        <p:spPr>
          <a:xfrm>
            <a:off x="1691680" y="340979"/>
            <a:ext cx="8102873" cy="1323439"/>
          </a:xfrm>
          <a:prstGeom prst="rect">
            <a:avLst/>
          </a:prstGeom>
        </p:spPr>
        <p:txBody>
          <a:bodyPr wrap="square">
            <a:spAutoFit/>
          </a:bodyPr>
          <a:lstStyle/>
          <a:p>
            <a:r>
              <a:rPr lang="en-AU" sz="4000" b="1" dirty="0" smtClean="0">
                <a:solidFill>
                  <a:srgbClr val="565A5C"/>
                </a:solidFill>
                <a:latin typeface="Arial" panose="020B0604020202020204" pitchFamily="34" charset="0"/>
                <a:cs typeface="Arial" panose="020B0604020202020204" pitchFamily="34" charset="0"/>
              </a:rPr>
              <a:t>WHAT IS THE </a:t>
            </a:r>
            <a:br>
              <a:rPr lang="en-AU" sz="4000" b="1" dirty="0" smtClean="0">
                <a:solidFill>
                  <a:srgbClr val="565A5C"/>
                </a:solidFill>
                <a:latin typeface="Arial" panose="020B0604020202020204" pitchFamily="34" charset="0"/>
                <a:cs typeface="Arial" panose="020B0604020202020204" pitchFamily="34" charset="0"/>
              </a:rPr>
            </a:br>
            <a:r>
              <a:rPr lang="en-AU" sz="4000" b="1" dirty="0" smtClean="0">
                <a:solidFill>
                  <a:srgbClr val="565A5C"/>
                </a:solidFill>
                <a:latin typeface="Arial" panose="020B0604020202020204" pitchFamily="34" charset="0"/>
                <a:cs typeface="Arial" panose="020B0604020202020204" pitchFamily="34" charset="0"/>
              </a:rPr>
              <a:t>RESEARCH PROJECT?</a:t>
            </a:r>
          </a:p>
        </p:txBody>
      </p:sp>
      <p:sp>
        <p:nvSpPr>
          <p:cNvPr id="25" name="Rectangle 24"/>
          <p:cNvSpPr/>
          <p:nvPr/>
        </p:nvSpPr>
        <p:spPr>
          <a:xfrm>
            <a:off x="2656150" y="3068960"/>
            <a:ext cx="5876289" cy="584775"/>
          </a:xfrm>
          <a:prstGeom prst="rect">
            <a:avLst/>
          </a:prstGeom>
        </p:spPr>
        <p:txBody>
          <a:bodyPr wrap="square">
            <a:spAutoFit/>
          </a:bodyPr>
          <a:lstStyle/>
          <a:p>
            <a:r>
              <a:rPr lang="en-US" sz="1600" dirty="0">
                <a:solidFill>
                  <a:srgbClr val="565A5C"/>
                </a:solidFill>
                <a:latin typeface="Arial" panose="020B0604020202020204" pitchFamily="34" charset="0"/>
                <a:cs typeface="Arial" panose="020B0604020202020204" pitchFamily="34" charset="0"/>
              </a:rPr>
              <a:t>The Research Project is </a:t>
            </a:r>
            <a:r>
              <a:rPr lang="en-US" sz="1600" dirty="0" smtClean="0">
                <a:solidFill>
                  <a:srgbClr val="565A5C"/>
                </a:solidFill>
                <a:latin typeface="Arial" panose="020B0604020202020204" pitchFamily="34" charset="0"/>
                <a:cs typeface="Arial" panose="020B0604020202020204" pitchFamily="34" charset="0"/>
              </a:rPr>
              <a:t>a compulsory subject, worth 10 credits and </a:t>
            </a:r>
            <a:r>
              <a:rPr lang="en-US" sz="1600" dirty="0">
                <a:solidFill>
                  <a:srgbClr val="565A5C"/>
                </a:solidFill>
                <a:latin typeface="Arial" panose="020B0604020202020204" pitchFamily="34" charset="0"/>
                <a:cs typeface="Arial" panose="020B0604020202020204" pitchFamily="34" charset="0"/>
              </a:rPr>
              <a:t>requiring at least a </a:t>
            </a:r>
            <a:r>
              <a:rPr lang="en-US" sz="1600" dirty="0" smtClean="0">
                <a:solidFill>
                  <a:srgbClr val="565A5C"/>
                </a:solidFill>
                <a:latin typeface="Arial" panose="020B0604020202020204" pitchFamily="34" charset="0"/>
                <a:cs typeface="Arial" panose="020B0604020202020204" pitchFamily="34" charset="0"/>
              </a:rPr>
              <a:t>C- grade for SACE completion.</a:t>
            </a:r>
            <a:endParaRPr lang="en-US" sz="1600" dirty="0">
              <a:solidFill>
                <a:srgbClr val="565A5C"/>
              </a:solidFill>
              <a:latin typeface="Arial" panose="020B0604020202020204" pitchFamily="34" charset="0"/>
              <a:cs typeface="Arial" panose="020B0604020202020204" pitchFamily="34" charset="0"/>
            </a:endParaRPr>
          </a:p>
        </p:txBody>
      </p:sp>
      <p:sp>
        <p:nvSpPr>
          <p:cNvPr id="6" name="Rectangle 5"/>
          <p:cNvSpPr/>
          <p:nvPr/>
        </p:nvSpPr>
        <p:spPr>
          <a:xfrm>
            <a:off x="8388424" y="557476"/>
            <a:ext cx="4572000" cy="646331"/>
          </a:xfrm>
          <a:prstGeom prst="rect">
            <a:avLst/>
          </a:prstGeom>
        </p:spPr>
        <p:txBody>
          <a:bodyPr>
            <a:spAutoFit/>
          </a:bodyPr>
          <a:lstStyle/>
          <a:p>
            <a:endParaRPr lang="en-AU" dirty="0"/>
          </a:p>
          <a:p>
            <a:pPr lvl="0"/>
            <a:endParaRPr lang="en-US" dirty="0"/>
          </a:p>
        </p:txBody>
      </p:sp>
      <p:sp>
        <p:nvSpPr>
          <p:cNvPr id="7" name="Rectangle 6"/>
          <p:cNvSpPr/>
          <p:nvPr/>
        </p:nvSpPr>
        <p:spPr>
          <a:xfrm>
            <a:off x="2656150" y="3861048"/>
            <a:ext cx="6020306" cy="338554"/>
          </a:xfrm>
          <a:prstGeom prst="rect">
            <a:avLst/>
          </a:prstGeom>
        </p:spPr>
        <p:txBody>
          <a:bodyPr wrap="square">
            <a:spAutoFit/>
          </a:bodyPr>
          <a:lstStyle/>
          <a:p>
            <a:r>
              <a:rPr lang="en-AU" sz="1600" dirty="0">
                <a:solidFill>
                  <a:srgbClr val="565A5C"/>
                </a:solidFill>
                <a:latin typeface="Arial" panose="020B0604020202020204" pitchFamily="34" charset="0"/>
                <a:cs typeface="Arial" panose="020B0604020202020204" pitchFamily="34" charset="0"/>
              </a:rPr>
              <a:t>More information </a:t>
            </a:r>
            <a:r>
              <a:rPr lang="en-AU" sz="1600" dirty="0" smtClean="0">
                <a:solidFill>
                  <a:srgbClr val="565A5C"/>
                </a:solidFill>
                <a:latin typeface="Arial" panose="020B0604020202020204" pitchFamily="34" charset="0"/>
                <a:cs typeface="Arial" panose="020B0604020202020204" pitchFamily="34" charset="0"/>
              </a:rPr>
              <a:t>at </a:t>
            </a:r>
            <a:r>
              <a:rPr lang="en-AU" sz="1600" b="1" dirty="0" smtClean="0">
                <a:solidFill>
                  <a:srgbClr val="565A5C"/>
                </a:solidFill>
                <a:latin typeface="Arial" panose="020B0604020202020204" pitchFamily="34" charset="0"/>
                <a:cs typeface="Arial" panose="020B0604020202020204" pitchFamily="34" charset="0"/>
              </a:rPr>
              <a:t>sace.sa.edu.au/research-project </a:t>
            </a:r>
            <a:endParaRPr lang="en-AU" sz="1600" b="1" dirty="0">
              <a:solidFill>
                <a:srgbClr val="565A5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976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3357C59C9434182070081C4738C7C" ma:contentTypeVersion="8" ma:contentTypeDescription="Create a new document." ma:contentTypeScope="" ma:versionID="0aa1466b0b74b7c494cba9d3484a4a80">
  <xsd:schema xmlns:xsd="http://www.w3.org/2001/XMLSchema" xmlns:xs="http://www.w3.org/2001/XMLSchema" xmlns:p="http://schemas.microsoft.com/office/2006/metadata/properties" xmlns:ns3="00493a31-67cc-4b26-b9f8-af8129f33aa5" targetNamespace="http://schemas.microsoft.com/office/2006/metadata/properties" ma:root="true" ma:fieldsID="ac514d1fdf46b87c2815736bd976a11d" ns3:_="">
    <xsd:import namespace="00493a31-67cc-4b26-b9f8-af8129f33a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93a31-67cc-4b26-b9f8-af8129f33a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CB029ECD6D85427BAD5E1D35DE4A29A4" version="1.0.0">
  <systemFields>
    <field name="Objective-Id">
      <value order="0">A748551</value>
    </field>
    <field name="Objective-Title">
      <value order="0">Welcome to SACE_A Parents Guide</value>
    </field>
    <field name="Objective-Description">
      <value order="0"/>
    </field>
    <field name="Objective-CreationStamp">
      <value order="0">2018-08-03T07:15:11Z</value>
    </field>
    <field name="Objective-IsApproved">
      <value order="0">false</value>
    </field>
    <field name="Objective-IsPublished">
      <value order="0">true</value>
    </field>
    <field name="Objective-DatePublished">
      <value order="0">2018-08-03T07:32:17Z</value>
    </field>
    <field name="Objective-ModificationStamp">
      <value order="0">2018-08-03T07:32:17Z</value>
    </field>
    <field name="Objective-Owner">
      <value order="0">April Hill</value>
    </field>
    <field name="Objective-Path">
      <value order="0">Objective Global Folder:Publication:Production:Communications &amp; Marketing:2018 Marketing Initiatives:Toolkit</value>
    </field>
    <field name="Objective-Parent">
      <value order="0">Toolkit</value>
    </field>
    <field name="Objective-State">
      <value order="0">Published</value>
    </field>
    <field name="Objective-VersionId">
      <value order="0">vA1313555</value>
    </field>
    <field name="Objective-Version">
      <value order="0">1.0</value>
    </field>
    <field name="Objective-VersionNumber">
      <value order="0">1</value>
    </field>
    <field name="Objective-VersionComment">
      <value order="0"/>
    </field>
    <field name="Objective-FileNumber">
      <value order="0">qA16329</value>
    </field>
    <field name="Objective-Classification">
      <value order="0"/>
    </field>
    <field name="Objective-Caveats">
      <value order="0"/>
    </field>
  </systemFields>
  <catalogues/>
</metadat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1DA36-11ED-4EBD-B489-DDC134F01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93a31-67cc-4b26-b9f8-af8129f3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3.xml><?xml version="1.0" encoding="utf-8"?>
<ds:datastoreItem xmlns:ds="http://schemas.openxmlformats.org/officeDocument/2006/customXml" ds:itemID="{C32D8E62-55C5-455E-BB3D-344C2F6CDDFE}">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00493a31-67cc-4b26-b9f8-af8129f33aa5"/>
    <ds:schemaRef ds:uri="http://www.w3.org/XML/1998/namespace"/>
  </ds:schemaRefs>
</ds:datastoreItem>
</file>

<file path=customXml/itemProps4.xml><?xml version="1.0" encoding="utf-8"?>
<ds:datastoreItem xmlns:ds="http://schemas.openxmlformats.org/officeDocument/2006/customXml" ds:itemID="{CB7A8984-8446-486C-AA89-665B59D7BF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2999</TotalTime>
  <Words>1662</Words>
  <Application>Microsoft Office PowerPoint</Application>
  <PresentationFormat>On-screen Show (4:3)</PresentationFormat>
  <Paragraphs>247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Hill</dc:creator>
  <cp:lastModifiedBy>WATTS, TOBY</cp:lastModifiedBy>
  <cp:revision>197</cp:revision>
  <cp:lastPrinted>2018-07-31T04:31:29Z</cp:lastPrinted>
  <dcterms:created xsi:type="dcterms:W3CDTF">2018-01-23T06:03:53Z</dcterms:created>
  <dcterms:modified xsi:type="dcterms:W3CDTF">2020-07-29T02:15:13Z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A748551</vt:lpwstr>
  </property>
  <property fmtid="{D5CDD505-2E9C-101B-9397-08002B2CF9AE}" pid="4" name="Objective-Title">
    <vt:lpwstr>Welcome to SACE_A Parents Guide</vt:lpwstr>
  </property>
  <property fmtid="{D5CDD505-2E9C-101B-9397-08002B2CF9AE}" pid="5" name="Objective-Description">
    <vt:lpwstr/>
  </property>
  <property fmtid="{D5CDD505-2E9C-101B-9397-08002B2CF9AE}" pid="6" name="Objective-CreationStamp">
    <vt:filetime>2018-08-03T07:32:17Z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2018-08-03T07:32:17Z</vt:filetime>
  </property>
  <property fmtid="{D5CDD505-2E9C-101B-9397-08002B2CF9AE}" pid="10" name="Objective-ModificationStamp">
    <vt:filetime>2018-08-03T07:32:29Z</vt:filetime>
  </property>
  <property fmtid="{D5CDD505-2E9C-101B-9397-08002B2CF9AE}" pid="11" name="Objective-Owner">
    <vt:lpwstr>April Hill</vt:lpwstr>
  </property>
  <property fmtid="{D5CDD505-2E9C-101B-9397-08002B2CF9AE}" pid="12" name="Objective-Path">
    <vt:lpwstr>Objective Global Folder:Publication:Production:Communications &amp; Marketing:2018 Marketing Initiatives:Toolkit:</vt:lpwstr>
  </property>
  <property fmtid="{D5CDD505-2E9C-101B-9397-08002B2CF9AE}" pid="13" name="Objective-Parent">
    <vt:lpwstr>Toolkit</vt:lpwstr>
  </property>
  <property fmtid="{D5CDD505-2E9C-101B-9397-08002B2CF9AE}" pid="14" name="Objective-State">
    <vt:lpwstr>Published</vt:lpwstr>
  </property>
  <property fmtid="{D5CDD505-2E9C-101B-9397-08002B2CF9AE}" pid="15" name="Objective-VersionId">
    <vt:lpwstr>vA1313555</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Comment">
    <vt:lpwstr/>
  </property>
  <property fmtid="{D5CDD505-2E9C-101B-9397-08002B2CF9AE}" pid="23" name="ContentTypeId">
    <vt:lpwstr>0x010100FF73357C59C9434182070081C4738C7C</vt:lpwstr>
  </property>
</Properties>
</file>